
<file path=[Content_Types].xml><?xml version="1.0" encoding="utf-8"?>
<Types xmlns="http://schemas.openxmlformats.org/package/2006/content-types">
  <Default Extension="jpeg" ContentType="image/jpeg"/>
  <Default Extension="JPG" ContentType="image/.jpg"/>
  <Default Extension="png" ContentType="image/png"/>
  <Default Extension="tiff" ContentType="image/tif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82" r:id="rId3"/>
    <p:sldId id="507" r:id="rId5"/>
    <p:sldId id="508" r:id="rId6"/>
    <p:sldId id="509" r:id="rId7"/>
    <p:sldId id="319" r:id="rId8"/>
    <p:sldId id="274" r:id="rId9"/>
    <p:sldId id="486" r:id="rId10"/>
    <p:sldId id="487" r:id="rId11"/>
    <p:sldId id="488" r:id="rId12"/>
    <p:sldId id="307" r:id="rId13"/>
    <p:sldId id="489" r:id="rId14"/>
    <p:sldId id="490" r:id="rId15"/>
    <p:sldId id="492" r:id="rId16"/>
    <p:sldId id="533" r:id="rId17"/>
    <p:sldId id="431" r:id="rId18"/>
    <p:sldId id="446" r:id="rId19"/>
    <p:sldId id="463" r:id="rId20"/>
    <p:sldId id="448" r:id="rId21"/>
    <p:sldId id="449" r:id="rId22"/>
    <p:sldId id="470" r:id="rId23"/>
    <p:sldId id="494" r:id="rId24"/>
    <p:sldId id="495" r:id="rId25"/>
    <p:sldId id="496" r:id="rId26"/>
    <p:sldId id="447" r:id="rId27"/>
    <p:sldId id="472" r:id="rId28"/>
    <p:sldId id="547" r:id="rId29"/>
    <p:sldId id="548" r:id="rId30"/>
    <p:sldId id="497" r:id="rId31"/>
    <p:sldId id="403" r:id="rId32"/>
  </p:sldIdLst>
  <p:sldSz cx="12192000" cy="6858000"/>
  <p:notesSz cx="6858000" cy="9144000"/>
  <p:custDataLst>
    <p:tags r:id="rId3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91" userDrawn="1">
          <p15:clr>
            <a:srgbClr val="A4A3A4"/>
          </p15:clr>
        </p15:guide>
        <p15:guide id="2" pos="3835" userDrawn="1">
          <p15:clr>
            <a:srgbClr val="A4A3A4"/>
          </p15:clr>
        </p15:guide>
        <p15:guide id="3" pos="423" userDrawn="1">
          <p15:clr>
            <a:srgbClr val="A4A3A4"/>
          </p15:clr>
        </p15:guide>
        <p15:guide id="4" pos="7219" userDrawn="1">
          <p15:clr>
            <a:srgbClr val="A4A3A4"/>
          </p15:clr>
        </p15:guide>
        <p15:guide id="6" orient="horz" pos="684" userDrawn="1">
          <p15:clr>
            <a:srgbClr val="A4A3A4"/>
          </p15:clr>
        </p15:guide>
        <p15:guide id="7" orient="horz" pos="3959" userDrawn="1">
          <p15:clr>
            <a:srgbClr val="A4A3A4"/>
          </p15:clr>
        </p15:guide>
        <p15:guide id="8" orient="horz" pos="377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48844B"/>
    <a:srgbClr val="4CB7AC"/>
    <a:srgbClr val="4E8A3B"/>
    <a:srgbClr val="FB9B8A"/>
    <a:srgbClr val="4D8A3B"/>
    <a:srgbClr val="C5D934"/>
    <a:srgbClr val="F76C24"/>
    <a:srgbClr val="38894D"/>
    <a:srgbClr val="1F8666"/>
    <a:srgbClr val="E9AC4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033" autoAdjust="0"/>
    <p:restoredTop sz="94660"/>
  </p:normalViewPr>
  <p:slideViewPr>
    <p:cSldViewPr snapToGrid="0" showGuides="1">
      <p:cViewPr>
        <p:scale>
          <a:sx n="66" d="100"/>
          <a:sy n="66" d="100"/>
        </p:scale>
        <p:origin x="1656" y="1020"/>
      </p:cViewPr>
      <p:guideLst>
        <p:guide orient="horz" pos="2091"/>
        <p:guide pos="3835"/>
        <p:guide pos="423"/>
        <p:guide pos="7219"/>
        <p:guide orient="horz" pos="684"/>
        <p:guide orient="horz" pos="3959"/>
        <p:guide orient="horz" pos="377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7" Type="http://schemas.openxmlformats.org/officeDocument/2006/relationships/tags" Target="tags/tag162.xml"/><Relationship Id="rId36" Type="http://schemas.openxmlformats.org/officeDocument/2006/relationships/commentAuthors" Target="commentAuthors.xml"/><Relationship Id="rId35" Type="http://schemas.openxmlformats.org/officeDocument/2006/relationships/tableStyles" Target="tableStyles.xml"/><Relationship Id="rId34" Type="http://schemas.openxmlformats.org/officeDocument/2006/relationships/viewProps" Target="viewProps.xml"/><Relationship Id="rId33" Type="http://schemas.openxmlformats.org/officeDocument/2006/relationships/presProps" Target="presProps.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8AFED57-F52E-4094-9C3B-1BA39D6C0312}"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588D3F0-F304-4ADF-BECA-307F571302DF}"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a:spLocks noGrp="1"/>
          </p:cNvSpPr>
          <p:nvPr>
            <p:ph type="sldImg" idx="2"/>
          </p:nvPr>
        </p:nvSpPr>
        <p:spPr/>
      </p:sp>
      <p:sp>
        <p:nvSpPr>
          <p:cNvPr id="3" name="文本占位符 2"/>
          <p:cNvSpPr>
            <a:spLocks noGrp="1"/>
          </p:cNvSpPr>
          <p:nvPr>
            <p:ph type="body" idx="3"/>
          </p:nvPr>
        </p:nvSpPr>
        <p:spPr/>
        <p:txBody>
          <a:bodyPr/>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a:spLocks noGrp="1"/>
          </p:cNvSpPr>
          <p:nvPr>
            <p:ph type="sldImg" idx="2"/>
          </p:nvPr>
        </p:nvSpPr>
        <p:spPr/>
      </p:sp>
      <p:sp>
        <p:nvSpPr>
          <p:cNvPr id="3" name="文本占位符 2"/>
          <p:cNvSpPr>
            <a:spLocks noGrp="1"/>
          </p:cNvSpPr>
          <p:nvPr>
            <p:ph type="body" idx="3"/>
          </p:nvPr>
        </p:nvSpPr>
        <p:spPr/>
        <p:txBody>
          <a:bodyPr/>
          <a:p>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a:spLocks noGrp="1"/>
          </p:cNvSpPr>
          <p:nvPr>
            <p:ph type="sldImg" idx="2"/>
          </p:nvPr>
        </p:nvSpPr>
        <p:spPr/>
      </p:sp>
      <p:sp>
        <p:nvSpPr>
          <p:cNvPr id="3" name="文本占位符 2"/>
          <p:cNvSpPr>
            <a:spLocks noGrp="1"/>
          </p:cNvSpPr>
          <p:nvPr>
            <p:ph type="body" idx="3"/>
          </p:nvPr>
        </p:nvSpPr>
        <p:spPr/>
        <p:txBody>
          <a:bodyPr/>
          <a:p>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a:spLocks noGrp="1"/>
          </p:cNvSpPr>
          <p:nvPr>
            <p:ph type="sldImg" idx="2"/>
          </p:nvPr>
        </p:nvSpPr>
        <p:spPr/>
      </p:sp>
      <p:sp>
        <p:nvSpPr>
          <p:cNvPr id="3" name="文本占位符 2"/>
          <p:cNvSpPr>
            <a:spLocks noGrp="1"/>
          </p:cNvSpPr>
          <p:nvPr>
            <p:ph type="body" idx="3"/>
          </p:nvPr>
        </p:nvSpPr>
        <p:spPr/>
        <p:txBody>
          <a:bodyPr/>
          <a:p>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a:spLocks noGrp="1"/>
          </p:cNvSpPr>
          <p:nvPr>
            <p:ph type="sldImg" idx="2"/>
          </p:nvPr>
        </p:nvSpPr>
        <p:spPr/>
      </p:sp>
      <p:sp>
        <p:nvSpPr>
          <p:cNvPr id="3" name="文本占位符 2"/>
          <p:cNvSpPr>
            <a:spLocks noGrp="1"/>
          </p:cNvSpPr>
          <p:nvPr>
            <p:ph type="body" idx="3"/>
          </p:nvPr>
        </p:nvSpPr>
        <p:spPr/>
        <p:txBody>
          <a:bodyPr/>
          <a:p>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a:spLocks noGrp="1"/>
          </p:cNvSpPr>
          <p:nvPr>
            <p:ph type="sldImg" idx="2"/>
          </p:nvPr>
        </p:nvSpPr>
        <p:spPr/>
      </p:sp>
      <p:sp>
        <p:nvSpPr>
          <p:cNvPr id="3" name="文本占位符 2"/>
          <p:cNvSpPr>
            <a:spLocks noGrp="1"/>
          </p:cNvSpPr>
          <p:nvPr>
            <p:ph type="body" idx="3"/>
          </p:nvPr>
        </p:nvSpPr>
        <p:spPr/>
        <p:txBody>
          <a:bodyPr/>
          <a:p>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a:spLocks noGrp="1"/>
          </p:cNvSpPr>
          <p:nvPr>
            <p:ph type="sldImg" idx="2"/>
          </p:nvPr>
        </p:nvSpPr>
        <p:spPr/>
      </p:sp>
      <p:sp>
        <p:nvSpPr>
          <p:cNvPr id="3" name="文本占位符 2"/>
          <p:cNvSpPr>
            <a:spLocks noGrp="1"/>
          </p:cNvSpPr>
          <p:nvPr>
            <p:ph type="body" idx="3"/>
          </p:nvPr>
        </p:nvSpPr>
        <p:spPr/>
        <p:txBody>
          <a:bodyPr/>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sldLayout>
</file>

<file path=ppt/slideMasters/_rels/slideMaster1.xml.rels><?xml version="1.0" encoding="UTF-8" standalone="yes"?>
<Relationships xmlns="http://schemas.openxmlformats.org/package/2006/relationships"><Relationship Id="rId5" Type="http://schemas.openxmlformats.org/officeDocument/2006/relationships/theme" Target="../theme/theme1.xml"/><Relationship Id="rId4" Type="http://schemas.openxmlformats.org/officeDocument/2006/relationships/image" Target="../media/image1.png"/><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12560"/>
            <a:ext cx="12192000" cy="6832879"/>
          </a:xfrm>
          <a:prstGeom prst="rect">
            <a:avLst/>
          </a:prstGeom>
        </p:spPr>
      </p:pic>
      <p:sp>
        <p:nvSpPr>
          <p:cNvPr id="8" name="圆角矩形 7"/>
          <p:cNvSpPr/>
          <p:nvPr userDrawn="1"/>
        </p:nvSpPr>
        <p:spPr>
          <a:xfrm>
            <a:off x="304800" y="295274"/>
            <a:ext cx="11582400" cy="6267449"/>
          </a:xfrm>
          <a:prstGeom prst="roundRect">
            <a:avLst>
              <a:gd name="adj" fmla="val 2695"/>
            </a:avLst>
          </a:prstGeom>
          <a:solidFill>
            <a:schemeClr val="bg1"/>
          </a:solidFill>
          <a:ln>
            <a:solidFill>
              <a:srgbClr val="4884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思源黑体 CN Regular" panose="020B0500000000000000" pitchFamily="34" charset="-122"/>
          <a:ea typeface="思源黑体 CN Regular" panose="020B0500000000000000" pitchFamily="34"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思源黑体 CN Regular" panose="020B0500000000000000" pitchFamily="34" charset="-122"/>
          <a:ea typeface="思源黑体 CN Regular" panose="020B0500000000000000"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思源黑体 CN Regular" panose="020B0500000000000000" pitchFamily="34" charset="-122"/>
          <a:ea typeface="思源黑体 CN Regular" panose="020B0500000000000000" pitchFamily="34"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思源黑体 CN Regular" panose="020B0500000000000000" pitchFamily="34" charset="-122"/>
          <a:ea typeface="思源黑体 CN Regular" panose="020B0500000000000000" pitchFamily="3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思源黑体 CN Regular" panose="020B0500000000000000" pitchFamily="34" charset="-122"/>
          <a:ea typeface="思源黑体 CN Regular" panose="020B0500000000000000" pitchFamily="34"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思源黑体 CN Regular" panose="020B0500000000000000" pitchFamily="34" charset="-122"/>
          <a:ea typeface="思源黑体 CN Regular" panose="020B0500000000000000"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xml"/><Relationship Id="rId2" Type="http://schemas.openxmlformats.org/officeDocument/2006/relationships/image" Target="../media/image2.pn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image" Target="../media/image7.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image" Target="../media/image7.png"/></Relationships>
</file>

<file path=ppt/slides/_rels/slide13.xml.rels><?xml version="1.0" encoding="UTF-8" standalone="yes"?>
<Relationships xmlns="http://schemas.openxmlformats.org/package/2006/relationships"><Relationship Id="rId9" Type="http://schemas.openxmlformats.org/officeDocument/2006/relationships/tags" Target="../tags/tag33.xml"/><Relationship Id="rId8" Type="http://schemas.openxmlformats.org/officeDocument/2006/relationships/tags" Target="../tags/tag32.xml"/><Relationship Id="rId7" Type="http://schemas.openxmlformats.org/officeDocument/2006/relationships/tags" Target="../tags/tag31.xml"/><Relationship Id="rId6" Type="http://schemas.openxmlformats.org/officeDocument/2006/relationships/tags" Target="../tags/tag30.xml"/><Relationship Id="rId5" Type="http://schemas.openxmlformats.org/officeDocument/2006/relationships/tags" Target="../tags/tag29.xml"/><Relationship Id="rId4" Type="http://schemas.openxmlformats.org/officeDocument/2006/relationships/tags" Target="../tags/tag28.xml"/><Relationship Id="rId3" Type="http://schemas.openxmlformats.org/officeDocument/2006/relationships/tags" Target="../tags/tag27.xml"/><Relationship Id="rId2" Type="http://schemas.openxmlformats.org/officeDocument/2006/relationships/tags" Target="../tags/tag26.xml"/><Relationship Id="rId13" Type="http://schemas.openxmlformats.org/officeDocument/2006/relationships/notesSlide" Target="../notesSlides/notesSlide13.xml"/><Relationship Id="rId12" Type="http://schemas.openxmlformats.org/officeDocument/2006/relationships/slideLayout" Target="../slideLayouts/slideLayout2.xml"/><Relationship Id="rId11" Type="http://schemas.openxmlformats.org/officeDocument/2006/relationships/tags" Target="../tags/tag35.xml"/><Relationship Id="rId10" Type="http://schemas.openxmlformats.org/officeDocument/2006/relationships/tags" Target="../tags/tag34.xml"/><Relationship Id="rId1" Type="http://schemas.openxmlformats.org/officeDocument/2006/relationships/image" Target="../media/image7.png"/></Relationships>
</file>

<file path=ppt/slides/_rels/slide14.xml.rels><?xml version="1.0" encoding="UTF-8" standalone="yes"?>
<Relationships xmlns="http://schemas.openxmlformats.org/package/2006/relationships"><Relationship Id="rId9" Type="http://schemas.openxmlformats.org/officeDocument/2006/relationships/tags" Target="../tags/tag44.xml"/><Relationship Id="rId8" Type="http://schemas.openxmlformats.org/officeDocument/2006/relationships/tags" Target="../tags/tag43.xml"/><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0" Type="http://schemas.openxmlformats.org/officeDocument/2006/relationships/notesSlide" Target="../notesSlides/notesSlide14.xml"/><Relationship Id="rId2" Type="http://schemas.openxmlformats.org/officeDocument/2006/relationships/tags" Target="../tags/tag37.xml"/><Relationship Id="rId19" Type="http://schemas.openxmlformats.org/officeDocument/2006/relationships/slideLayout" Target="../slideLayouts/slideLayout2.xml"/><Relationship Id="rId18" Type="http://schemas.openxmlformats.org/officeDocument/2006/relationships/tags" Target="../tags/tag53.xml"/><Relationship Id="rId17" Type="http://schemas.openxmlformats.org/officeDocument/2006/relationships/tags" Target="../tags/tag52.xml"/><Relationship Id="rId16" Type="http://schemas.openxmlformats.org/officeDocument/2006/relationships/tags" Target="../tags/tag51.xml"/><Relationship Id="rId15" Type="http://schemas.openxmlformats.org/officeDocument/2006/relationships/tags" Target="../tags/tag50.xml"/><Relationship Id="rId14" Type="http://schemas.openxmlformats.org/officeDocument/2006/relationships/tags" Target="../tags/tag49.xml"/><Relationship Id="rId13" Type="http://schemas.openxmlformats.org/officeDocument/2006/relationships/tags" Target="../tags/tag48.xml"/><Relationship Id="rId12" Type="http://schemas.openxmlformats.org/officeDocument/2006/relationships/tags" Target="../tags/tag47.xml"/><Relationship Id="rId11" Type="http://schemas.openxmlformats.org/officeDocument/2006/relationships/tags" Target="../tags/tag46.xml"/><Relationship Id="rId10" Type="http://schemas.openxmlformats.org/officeDocument/2006/relationships/tags" Target="../tags/tag45.xml"/><Relationship Id="rId1" Type="http://schemas.openxmlformats.org/officeDocument/2006/relationships/tags" Target="../tags/tag36.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16.xml.rels><?xml version="1.0" encoding="UTF-8" standalone="yes"?>
<Relationships xmlns="http://schemas.openxmlformats.org/package/2006/relationships"><Relationship Id="rId9" Type="http://schemas.openxmlformats.org/officeDocument/2006/relationships/tags" Target="../tags/tag62.xml"/><Relationship Id="rId8" Type="http://schemas.openxmlformats.org/officeDocument/2006/relationships/tags" Target="../tags/tag61.xml"/><Relationship Id="rId7" Type="http://schemas.openxmlformats.org/officeDocument/2006/relationships/tags" Target="../tags/tag60.xml"/><Relationship Id="rId6" Type="http://schemas.openxmlformats.org/officeDocument/2006/relationships/tags" Target="../tags/tag59.xml"/><Relationship Id="rId5" Type="http://schemas.openxmlformats.org/officeDocument/2006/relationships/tags" Target="../tags/tag58.xml"/><Relationship Id="rId4" Type="http://schemas.openxmlformats.org/officeDocument/2006/relationships/tags" Target="../tags/tag57.xml"/><Relationship Id="rId3" Type="http://schemas.openxmlformats.org/officeDocument/2006/relationships/tags" Target="../tags/tag56.xml"/><Relationship Id="rId2" Type="http://schemas.openxmlformats.org/officeDocument/2006/relationships/tags" Target="../tags/tag55.xml"/><Relationship Id="rId18" Type="http://schemas.openxmlformats.org/officeDocument/2006/relationships/notesSlide" Target="../notesSlides/notesSlide16.xml"/><Relationship Id="rId17" Type="http://schemas.openxmlformats.org/officeDocument/2006/relationships/slideLayout" Target="../slideLayouts/slideLayout2.xml"/><Relationship Id="rId16" Type="http://schemas.openxmlformats.org/officeDocument/2006/relationships/tags" Target="../tags/tag69.xml"/><Relationship Id="rId15" Type="http://schemas.openxmlformats.org/officeDocument/2006/relationships/tags" Target="../tags/tag68.xml"/><Relationship Id="rId14" Type="http://schemas.openxmlformats.org/officeDocument/2006/relationships/tags" Target="../tags/tag67.xml"/><Relationship Id="rId13" Type="http://schemas.openxmlformats.org/officeDocument/2006/relationships/tags" Target="../tags/tag66.xml"/><Relationship Id="rId12" Type="http://schemas.openxmlformats.org/officeDocument/2006/relationships/tags" Target="../tags/tag65.xml"/><Relationship Id="rId11" Type="http://schemas.openxmlformats.org/officeDocument/2006/relationships/tags" Target="../tags/tag64.xml"/><Relationship Id="rId10" Type="http://schemas.openxmlformats.org/officeDocument/2006/relationships/tags" Target="../tags/tag63.xml"/><Relationship Id="rId1" Type="http://schemas.openxmlformats.org/officeDocument/2006/relationships/tags" Target="../tags/tag54.xml"/></Relationships>
</file>

<file path=ppt/slides/_rels/slide17.xml.rels><?xml version="1.0" encoding="UTF-8" standalone="yes"?>
<Relationships xmlns="http://schemas.openxmlformats.org/package/2006/relationships"><Relationship Id="rId9" Type="http://schemas.openxmlformats.org/officeDocument/2006/relationships/tags" Target="../tags/tag78.xml"/><Relationship Id="rId8" Type="http://schemas.openxmlformats.org/officeDocument/2006/relationships/tags" Target="../tags/tag77.xml"/><Relationship Id="rId7" Type="http://schemas.openxmlformats.org/officeDocument/2006/relationships/tags" Target="../tags/tag76.xml"/><Relationship Id="rId6" Type="http://schemas.openxmlformats.org/officeDocument/2006/relationships/tags" Target="../tags/tag75.xml"/><Relationship Id="rId5" Type="http://schemas.openxmlformats.org/officeDocument/2006/relationships/tags" Target="../tags/tag74.xml"/><Relationship Id="rId4" Type="http://schemas.openxmlformats.org/officeDocument/2006/relationships/tags" Target="../tags/tag73.xml"/><Relationship Id="rId3" Type="http://schemas.openxmlformats.org/officeDocument/2006/relationships/tags" Target="../tags/tag72.xml"/><Relationship Id="rId2" Type="http://schemas.openxmlformats.org/officeDocument/2006/relationships/tags" Target="../tags/tag71.xml"/><Relationship Id="rId18" Type="http://schemas.openxmlformats.org/officeDocument/2006/relationships/notesSlide" Target="../notesSlides/notesSlide17.xml"/><Relationship Id="rId17" Type="http://schemas.openxmlformats.org/officeDocument/2006/relationships/slideLayout" Target="../slideLayouts/slideLayout2.xml"/><Relationship Id="rId16" Type="http://schemas.openxmlformats.org/officeDocument/2006/relationships/tags" Target="../tags/tag85.xml"/><Relationship Id="rId15" Type="http://schemas.openxmlformats.org/officeDocument/2006/relationships/tags" Target="../tags/tag84.xml"/><Relationship Id="rId14" Type="http://schemas.openxmlformats.org/officeDocument/2006/relationships/tags" Target="../tags/tag83.xml"/><Relationship Id="rId13" Type="http://schemas.openxmlformats.org/officeDocument/2006/relationships/tags" Target="../tags/tag82.xml"/><Relationship Id="rId12" Type="http://schemas.openxmlformats.org/officeDocument/2006/relationships/tags" Target="../tags/tag81.xml"/><Relationship Id="rId11" Type="http://schemas.openxmlformats.org/officeDocument/2006/relationships/tags" Target="../tags/tag80.xml"/><Relationship Id="rId10" Type="http://schemas.openxmlformats.org/officeDocument/2006/relationships/tags" Target="../tags/tag79.xml"/><Relationship Id="rId1" Type="http://schemas.openxmlformats.org/officeDocument/2006/relationships/tags" Target="../tags/tag70.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2.xml.rels><?xml version="1.0" encoding="UTF-8" standalone="yes"?>
<Relationships xmlns="http://schemas.openxmlformats.org/package/2006/relationships"><Relationship Id="rId9" Type="http://schemas.openxmlformats.org/officeDocument/2006/relationships/tags" Target="../tags/tag7.xml"/><Relationship Id="rId8" Type="http://schemas.openxmlformats.org/officeDocument/2006/relationships/tags" Target="../tags/tag6.xml"/><Relationship Id="rId7" Type="http://schemas.openxmlformats.org/officeDocument/2006/relationships/tags" Target="../tags/tag5.xml"/><Relationship Id="rId6" Type="http://schemas.openxmlformats.org/officeDocument/2006/relationships/tags" Target="../tags/tag4.xml"/><Relationship Id="rId5" Type="http://schemas.openxmlformats.org/officeDocument/2006/relationships/tags" Target="../tags/tag3.xml"/><Relationship Id="rId4" Type="http://schemas.openxmlformats.org/officeDocument/2006/relationships/tags" Target="../tags/tag2.xml"/><Relationship Id="rId3" Type="http://schemas.openxmlformats.org/officeDocument/2006/relationships/tags" Target="../tags/tag1.xml"/><Relationship Id="rId2" Type="http://schemas.openxmlformats.org/officeDocument/2006/relationships/image" Target="../media/image3.png"/><Relationship Id="rId14" Type="http://schemas.openxmlformats.org/officeDocument/2006/relationships/notesSlide" Target="../notesSlides/notesSlide2.xml"/><Relationship Id="rId13" Type="http://schemas.openxmlformats.org/officeDocument/2006/relationships/slideLayout" Target="../slideLayouts/slideLayout1.xml"/><Relationship Id="rId12" Type="http://schemas.openxmlformats.org/officeDocument/2006/relationships/image" Target="../media/image4.png"/><Relationship Id="rId11" Type="http://schemas.openxmlformats.org/officeDocument/2006/relationships/tags" Target="../tags/tag9.xml"/><Relationship Id="rId10" Type="http://schemas.openxmlformats.org/officeDocument/2006/relationships/tags" Target="../tags/tag8.xml"/><Relationship Id="rId1" Type="http://schemas.openxmlformats.org/officeDocument/2006/relationships/image" Target="../media/image1.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image" Target="../media/image8.png"/></Relationships>
</file>

<file path=ppt/slides/_rels/slide24.xml.rels><?xml version="1.0" encoding="UTF-8" standalone="yes"?>
<Relationships xmlns="http://schemas.openxmlformats.org/package/2006/relationships"><Relationship Id="rId9" Type="http://schemas.openxmlformats.org/officeDocument/2006/relationships/tags" Target="../tags/tag94.xml"/><Relationship Id="rId8" Type="http://schemas.openxmlformats.org/officeDocument/2006/relationships/tags" Target="../tags/tag93.xml"/><Relationship Id="rId7" Type="http://schemas.openxmlformats.org/officeDocument/2006/relationships/tags" Target="../tags/tag92.xml"/><Relationship Id="rId6" Type="http://schemas.openxmlformats.org/officeDocument/2006/relationships/tags" Target="../tags/tag91.xml"/><Relationship Id="rId5" Type="http://schemas.openxmlformats.org/officeDocument/2006/relationships/tags" Target="../tags/tag90.xml"/><Relationship Id="rId4" Type="http://schemas.openxmlformats.org/officeDocument/2006/relationships/tags" Target="../tags/tag89.xml"/><Relationship Id="rId3" Type="http://schemas.openxmlformats.org/officeDocument/2006/relationships/tags" Target="../tags/tag88.xml"/><Relationship Id="rId21" Type="http://schemas.openxmlformats.org/officeDocument/2006/relationships/slideLayout" Target="../slideLayouts/slideLayout2.xml"/><Relationship Id="rId20" Type="http://schemas.openxmlformats.org/officeDocument/2006/relationships/tags" Target="../tags/tag105.xml"/><Relationship Id="rId2" Type="http://schemas.openxmlformats.org/officeDocument/2006/relationships/tags" Target="../tags/tag87.xml"/><Relationship Id="rId19" Type="http://schemas.openxmlformats.org/officeDocument/2006/relationships/tags" Target="../tags/tag104.xml"/><Relationship Id="rId18" Type="http://schemas.openxmlformats.org/officeDocument/2006/relationships/tags" Target="../tags/tag103.xml"/><Relationship Id="rId17" Type="http://schemas.openxmlformats.org/officeDocument/2006/relationships/tags" Target="../tags/tag102.xml"/><Relationship Id="rId16" Type="http://schemas.openxmlformats.org/officeDocument/2006/relationships/tags" Target="../tags/tag101.xml"/><Relationship Id="rId15" Type="http://schemas.openxmlformats.org/officeDocument/2006/relationships/tags" Target="../tags/tag100.xml"/><Relationship Id="rId14" Type="http://schemas.openxmlformats.org/officeDocument/2006/relationships/tags" Target="../tags/tag99.xml"/><Relationship Id="rId13" Type="http://schemas.openxmlformats.org/officeDocument/2006/relationships/tags" Target="../tags/tag98.xml"/><Relationship Id="rId12" Type="http://schemas.openxmlformats.org/officeDocument/2006/relationships/tags" Target="../tags/tag97.xml"/><Relationship Id="rId11" Type="http://schemas.openxmlformats.org/officeDocument/2006/relationships/tags" Target="../tags/tag96.xml"/><Relationship Id="rId10" Type="http://schemas.openxmlformats.org/officeDocument/2006/relationships/tags" Target="../tags/tag95.xml"/><Relationship Id="rId1" Type="http://schemas.openxmlformats.org/officeDocument/2006/relationships/tags" Target="../tags/tag86.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26.xml.rels><?xml version="1.0" encoding="UTF-8" standalone="yes"?>
<Relationships xmlns="http://schemas.openxmlformats.org/package/2006/relationships"><Relationship Id="rId9" Type="http://schemas.openxmlformats.org/officeDocument/2006/relationships/tags" Target="../tags/tag114.xml"/><Relationship Id="rId8" Type="http://schemas.openxmlformats.org/officeDocument/2006/relationships/tags" Target="../tags/tag113.xml"/><Relationship Id="rId7" Type="http://schemas.openxmlformats.org/officeDocument/2006/relationships/tags" Target="../tags/tag112.xml"/><Relationship Id="rId6" Type="http://schemas.openxmlformats.org/officeDocument/2006/relationships/tags" Target="../tags/tag111.xml"/><Relationship Id="rId5" Type="http://schemas.openxmlformats.org/officeDocument/2006/relationships/tags" Target="../tags/tag110.xml"/><Relationship Id="rId4" Type="http://schemas.openxmlformats.org/officeDocument/2006/relationships/tags" Target="../tags/tag109.xml"/><Relationship Id="rId3" Type="http://schemas.openxmlformats.org/officeDocument/2006/relationships/tags" Target="../tags/tag108.xml"/><Relationship Id="rId21" Type="http://schemas.openxmlformats.org/officeDocument/2006/relationships/slideLayout" Target="../slideLayouts/slideLayout2.xml"/><Relationship Id="rId20" Type="http://schemas.openxmlformats.org/officeDocument/2006/relationships/tags" Target="../tags/tag125.xml"/><Relationship Id="rId2" Type="http://schemas.openxmlformats.org/officeDocument/2006/relationships/tags" Target="../tags/tag107.xml"/><Relationship Id="rId19" Type="http://schemas.openxmlformats.org/officeDocument/2006/relationships/tags" Target="../tags/tag124.xml"/><Relationship Id="rId18" Type="http://schemas.openxmlformats.org/officeDocument/2006/relationships/tags" Target="../tags/tag123.xml"/><Relationship Id="rId17" Type="http://schemas.openxmlformats.org/officeDocument/2006/relationships/tags" Target="../tags/tag122.xml"/><Relationship Id="rId16" Type="http://schemas.openxmlformats.org/officeDocument/2006/relationships/tags" Target="../tags/tag121.xml"/><Relationship Id="rId15" Type="http://schemas.openxmlformats.org/officeDocument/2006/relationships/tags" Target="../tags/tag120.xml"/><Relationship Id="rId14" Type="http://schemas.openxmlformats.org/officeDocument/2006/relationships/tags" Target="../tags/tag119.xml"/><Relationship Id="rId13" Type="http://schemas.openxmlformats.org/officeDocument/2006/relationships/tags" Target="../tags/tag118.xml"/><Relationship Id="rId12" Type="http://schemas.openxmlformats.org/officeDocument/2006/relationships/tags" Target="../tags/tag117.xml"/><Relationship Id="rId11" Type="http://schemas.openxmlformats.org/officeDocument/2006/relationships/tags" Target="../tags/tag116.xml"/><Relationship Id="rId10" Type="http://schemas.openxmlformats.org/officeDocument/2006/relationships/tags" Target="../tags/tag115.xml"/><Relationship Id="rId1" Type="http://schemas.openxmlformats.org/officeDocument/2006/relationships/tags" Target="../tags/tag106.xml"/></Relationships>
</file>

<file path=ppt/slides/_rels/slide27.xml.rels><?xml version="1.0" encoding="UTF-8" standalone="yes"?>
<Relationships xmlns="http://schemas.openxmlformats.org/package/2006/relationships"><Relationship Id="rId9" Type="http://schemas.openxmlformats.org/officeDocument/2006/relationships/tags" Target="../tags/tag134.xml"/><Relationship Id="rId8" Type="http://schemas.openxmlformats.org/officeDocument/2006/relationships/tags" Target="../tags/tag133.xml"/><Relationship Id="rId7" Type="http://schemas.openxmlformats.org/officeDocument/2006/relationships/tags" Target="../tags/tag132.xml"/><Relationship Id="rId6" Type="http://schemas.openxmlformats.org/officeDocument/2006/relationships/tags" Target="../tags/tag131.xml"/><Relationship Id="rId5" Type="http://schemas.openxmlformats.org/officeDocument/2006/relationships/tags" Target="../tags/tag130.xml"/><Relationship Id="rId4" Type="http://schemas.openxmlformats.org/officeDocument/2006/relationships/tags" Target="../tags/tag129.xml"/><Relationship Id="rId3" Type="http://schemas.openxmlformats.org/officeDocument/2006/relationships/tags" Target="../tags/tag128.xml"/><Relationship Id="rId2" Type="http://schemas.openxmlformats.org/officeDocument/2006/relationships/tags" Target="../tags/tag127.xml"/><Relationship Id="rId17" Type="http://schemas.openxmlformats.org/officeDocument/2006/relationships/slideLayout" Target="../slideLayouts/slideLayout2.xml"/><Relationship Id="rId16" Type="http://schemas.openxmlformats.org/officeDocument/2006/relationships/tags" Target="../tags/tag141.xml"/><Relationship Id="rId15" Type="http://schemas.openxmlformats.org/officeDocument/2006/relationships/tags" Target="../tags/tag140.xml"/><Relationship Id="rId14" Type="http://schemas.openxmlformats.org/officeDocument/2006/relationships/tags" Target="../tags/tag139.xml"/><Relationship Id="rId13" Type="http://schemas.openxmlformats.org/officeDocument/2006/relationships/tags" Target="../tags/tag138.xml"/><Relationship Id="rId12" Type="http://schemas.openxmlformats.org/officeDocument/2006/relationships/tags" Target="../tags/tag137.xml"/><Relationship Id="rId11" Type="http://schemas.openxmlformats.org/officeDocument/2006/relationships/tags" Target="../tags/tag136.xml"/><Relationship Id="rId10" Type="http://schemas.openxmlformats.org/officeDocument/2006/relationships/tags" Target="../tags/tag135.xml"/><Relationship Id="rId1" Type="http://schemas.openxmlformats.org/officeDocument/2006/relationships/tags" Target="../tags/tag126.xml"/></Relationships>
</file>

<file path=ppt/slides/_rels/slide28.xml.rels><?xml version="1.0" encoding="UTF-8" standalone="yes"?>
<Relationships xmlns="http://schemas.openxmlformats.org/package/2006/relationships"><Relationship Id="rId9" Type="http://schemas.openxmlformats.org/officeDocument/2006/relationships/tags" Target="../tags/tag150.xml"/><Relationship Id="rId8" Type="http://schemas.openxmlformats.org/officeDocument/2006/relationships/tags" Target="../tags/tag149.xml"/><Relationship Id="rId7" Type="http://schemas.openxmlformats.org/officeDocument/2006/relationships/tags" Target="../tags/tag148.xml"/><Relationship Id="rId6" Type="http://schemas.openxmlformats.org/officeDocument/2006/relationships/tags" Target="../tags/tag147.xml"/><Relationship Id="rId5" Type="http://schemas.openxmlformats.org/officeDocument/2006/relationships/tags" Target="../tags/tag146.xml"/><Relationship Id="rId4" Type="http://schemas.openxmlformats.org/officeDocument/2006/relationships/tags" Target="../tags/tag145.xml"/><Relationship Id="rId3" Type="http://schemas.openxmlformats.org/officeDocument/2006/relationships/tags" Target="../tags/tag144.xml"/><Relationship Id="rId21" Type="http://schemas.openxmlformats.org/officeDocument/2006/relationships/slideLayout" Target="../slideLayouts/slideLayout2.xml"/><Relationship Id="rId20" Type="http://schemas.openxmlformats.org/officeDocument/2006/relationships/tags" Target="../tags/tag161.xml"/><Relationship Id="rId2" Type="http://schemas.openxmlformats.org/officeDocument/2006/relationships/tags" Target="../tags/tag143.xml"/><Relationship Id="rId19" Type="http://schemas.openxmlformats.org/officeDocument/2006/relationships/tags" Target="../tags/tag160.xml"/><Relationship Id="rId18" Type="http://schemas.openxmlformats.org/officeDocument/2006/relationships/tags" Target="../tags/tag159.xml"/><Relationship Id="rId17" Type="http://schemas.openxmlformats.org/officeDocument/2006/relationships/tags" Target="../tags/tag158.xml"/><Relationship Id="rId16" Type="http://schemas.openxmlformats.org/officeDocument/2006/relationships/tags" Target="../tags/tag157.xml"/><Relationship Id="rId15" Type="http://schemas.openxmlformats.org/officeDocument/2006/relationships/tags" Target="../tags/tag156.xml"/><Relationship Id="rId14" Type="http://schemas.openxmlformats.org/officeDocument/2006/relationships/tags" Target="../tags/tag155.xml"/><Relationship Id="rId13" Type="http://schemas.openxmlformats.org/officeDocument/2006/relationships/tags" Target="../tags/tag154.xml"/><Relationship Id="rId12" Type="http://schemas.openxmlformats.org/officeDocument/2006/relationships/tags" Target="../tags/tag153.xml"/><Relationship Id="rId11" Type="http://schemas.openxmlformats.org/officeDocument/2006/relationships/tags" Target="../tags/tag152.xml"/><Relationship Id="rId10" Type="http://schemas.openxmlformats.org/officeDocument/2006/relationships/tags" Target="../tags/tag151.xml"/><Relationship Id="rId1" Type="http://schemas.openxmlformats.org/officeDocument/2006/relationships/tags" Target="../tags/tag142.xml"/></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9.tiff"/></Relationships>
</file>

<file path=ppt/slides/_rels/slide3.xml.rels><?xml version="1.0" encoding="UTF-8" standalone="yes"?>
<Relationships xmlns="http://schemas.openxmlformats.org/package/2006/relationships"><Relationship Id="rId9" Type="http://schemas.openxmlformats.org/officeDocument/2006/relationships/tags" Target="../tags/tag16.xml"/><Relationship Id="rId8" Type="http://schemas.openxmlformats.org/officeDocument/2006/relationships/tags" Target="../tags/tag15.xml"/><Relationship Id="rId7" Type="http://schemas.openxmlformats.org/officeDocument/2006/relationships/tags" Target="../tags/tag14.xml"/><Relationship Id="rId6" Type="http://schemas.openxmlformats.org/officeDocument/2006/relationships/tags" Target="../tags/tag13.xml"/><Relationship Id="rId5" Type="http://schemas.openxmlformats.org/officeDocument/2006/relationships/tags" Target="../tags/tag12.xml"/><Relationship Id="rId4" Type="http://schemas.openxmlformats.org/officeDocument/2006/relationships/tags" Target="../tags/tag11.xml"/><Relationship Id="rId3" Type="http://schemas.openxmlformats.org/officeDocument/2006/relationships/tags" Target="../tags/tag10.xml"/><Relationship Id="rId2" Type="http://schemas.openxmlformats.org/officeDocument/2006/relationships/image" Target="../media/image3.png"/><Relationship Id="rId14" Type="http://schemas.openxmlformats.org/officeDocument/2006/relationships/notesSlide" Target="../notesSlides/notesSlide3.xml"/><Relationship Id="rId13" Type="http://schemas.openxmlformats.org/officeDocument/2006/relationships/slideLayout" Target="../slideLayouts/slideLayout1.xml"/><Relationship Id="rId12" Type="http://schemas.openxmlformats.org/officeDocument/2006/relationships/image" Target="../media/image4.png"/><Relationship Id="rId11" Type="http://schemas.openxmlformats.org/officeDocument/2006/relationships/tags" Target="../tags/tag18.xml"/><Relationship Id="rId10" Type="http://schemas.openxmlformats.org/officeDocument/2006/relationships/tags" Target="../tags/tag17.xml"/><Relationship Id="rId1" Type="http://schemas.openxmlformats.org/officeDocument/2006/relationships/image" Target="../media/image1.png"/></Relationships>
</file>

<file path=ppt/slides/_rels/slide4.xml.rels><?xml version="1.0" encoding="UTF-8" standalone="yes"?>
<Relationships xmlns="http://schemas.openxmlformats.org/package/2006/relationships"><Relationship Id="rId9" Type="http://schemas.openxmlformats.org/officeDocument/2006/relationships/tags" Target="../tags/tag25.xml"/><Relationship Id="rId8" Type="http://schemas.openxmlformats.org/officeDocument/2006/relationships/tags" Target="../tags/tag24.xml"/><Relationship Id="rId7" Type="http://schemas.openxmlformats.org/officeDocument/2006/relationships/tags" Target="../tags/tag23.xml"/><Relationship Id="rId6" Type="http://schemas.openxmlformats.org/officeDocument/2006/relationships/tags" Target="../tags/tag22.xml"/><Relationship Id="rId5" Type="http://schemas.openxmlformats.org/officeDocument/2006/relationships/tags" Target="../tags/tag21.xml"/><Relationship Id="rId4" Type="http://schemas.openxmlformats.org/officeDocument/2006/relationships/tags" Target="../tags/tag20.xml"/><Relationship Id="rId3" Type="http://schemas.openxmlformats.org/officeDocument/2006/relationships/tags" Target="../tags/tag19.xml"/><Relationship Id="rId2" Type="http://schemas.openxmlformats.org/officeDocument/2006/relationships/image" Target="../media/image3.png"/><Relationship Id="rId12" Type="http://schemas.openxmlformats.org/officeDocument/2006/relationships/notesSlide" Target="../notesSlides/notesSlide4.xml"/><Relationship Id="rId11" Type="http://schemas.openxmlformats.org/officeDocument/2006/relationships/slideLayout" Target="../slideLayouts/slideLayout1.xml"/><Relationship Id="rId10" Type="http://schemas.openxmlformats.org/officeDocument/2006/relationships/image" Target="../media/image4.png"/><Relationship Id="rId1" Type="http://schemas.openxmlformats.org/officeDocument/2006/relationships/image" Target="../media/image1.png"/></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1.xml"/><Relationship Id="rId2" Type="http://schemas.openxmlformats.org/officeDocument/2006/relationships/image" Target="../media/image2.png"/><Relationship Id="rId1"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2560"/>
            <a:ext cx="12192000" cy="6832879"/>
          </a:xfrm>
          <a:prstGeom prst="rect">
            <a:avLst/>
          </a:prstGeom>
        </p:spPr>
      </p:pic>
      <p:sp>
        <p:nvSpPr>
          <p:cNvPr id="19" name="矩形: 圆角 16"/>
          <p:cNvSpPr/>
          <p:nvPr/>
        </p:nvSpPr>
        <p:spPr>
          <a:xfrm>
            <a:off x="2743636" y="2866489"/>
            <a:ext cx="6840609" cy="563956"/>
          </a:xfrm>
          <a:prstGeom prst="roundRect">
            <a:avLst>
              <a:gd name="adj" fmla="val 50000"/>
            </a:avLst>
          </a:prstGeom>
          <a:gradFill>
            <a:gsLst>
              <a:gs pos="100000">
                <a:schemeClr val="accent1"/>
              </a:gs>
              <a:gs pos="0">
                <a:schemeClr val="accent2"/>
              </a:gs>
            </a:gsLst>
            <a:lin ang="10800000" scaled="0"/>
          </a:gradFill>
        </p:spPr>
        <p:txBody>
          <a:bodyPr wrap="square">
            <a:spAutoFit/>
          </a:bodyPr>
          <a:lstStyle/>
          <a:p>
            <a:pPr algn="ctr"/>
            <a:r>
              <a:rPr lang="en-US" altLang="zh-CN" sz="2000" spc="600">
                <a:solidFill>
                  <a:schemeClr val="bg1"/>
                </a:solidFill>
                <a:latin typeface="思源宋体 CN" panose="02020400000000000000" pitchFamily="18" charset="-122"/>
                <a:ea typeface="思源宋体 CN" panose="02020400000000000000" pitchFamily="18" charset="-122"/>
                <a:sym typeface="思源宋体 CN" panose="02020400000000000000" pitchFamily="18" charset="-122"/>
              </a:rPr>
              <a:t>—·</a:t>
            </a:r>
            <a:r>
              <a:rPr lang="zh-CN" sz="2000" spc="600" smtClean="0">
                <a:solidFill>
                  <a:schemeClr val="bg1"/>
                </a:solidFill>
                <a:latin typeface="思源宋体 CN" panose="02020400000000000000" pitchFamily="18" charset="-122"/>
                <a:ea typeface="思源宋体 CN" panose="02020400000000000000" pitchFamily="18" charset="-122"/>
                <a:sym typeface="思源宋体 CN" panose="02020400000000000000" pitchFamily="18" charset="-122"/>
              </a:rPr>
              <a:t>北京出版社</a:t>
            </a:r>
            <a:r>
              <a:rPr lang="en-US" altLang="zh-CN" sz="2000" spc="600" dirty="0">
                <a:solidFill>
                  <a:schemeClr val="bg1"/>
                </a:solidFill>
                <a:latin typeface="思源宋体 CN" panose="02020400000000000000" pitchFamily="18" charset="-122"/>
                <a:ea typeface="思源宋体 CN" panose="02020400000000000000" pitchFamily="18" charset="-122"/>
                <a:sym typeface="思源宋体 CN" panose="02020400000000000000" pitchFamily="18" charset="-122"/>
              </a:rPr>
              <a:t>·—</a:t>
            </a:r>
            <a:endParaRPr lang="zh-CN" altLang="en-US" sz="2000" spc="600" dirty="0">
              <a:solidFill>
                <a:schemeClr val="bg1"/>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22" name="矩形 21"/>
          <p:cNvSpPr/>
          <p:nvPr/>
        </p:nvSpPr>
        <p:spPr>
          <a:xfrm>
            <a:off x="1004570" y="1147445"/>
            <a:ext cx="10638155" cy="1445260"/>
          </a:xfrm>
          <a:prstGeom prst="rect">
            <a:avLst/>
          </a:prstGeom>
        </p:spPr>
        <p:txBody>
          <a:bodyPr wrap="square">
            <a:spAutoFit/>
          </a:bodyPr>
          <a:lstStyle/>
          <a:p>
            <a:pPr algn="ctr"/>
            <a:r>
              <a:rPr lang="zh-CN" altLang="en-US" sz="8800" dirty="0">
                <a:solidFill>
                  <a:srgbClr val="48844B"/>
                </a:solidFill>
                <a:latin typeface="思源宋体 CN Heavy" panose="02020900000000000000" pitchFamily="18" charset="-122"/>
                <a:ea typeface="思源宋体 CN Heavy" panose="02020900000000000000" pitchFamily="18" charset="-122"/>
                <a:sym typeface="思源宋体 CN" panose="02020400000000000000" pitchFamily="18" charset="-122"/>
              </a:rPr>
              <a:t>大学生</a:t>
            </a:r>
            <a:r>
              <a:rPr lang="zh-CN" altLang="en-US" sz="8800" dirty="0">
                <a:solidFill>
                  <a:schemeClr val="tx1">
                    <a:lumMod val="85000"/>
                    <a:lumOff val="15000"/>
                  </a:schemeClr>
                </a:solidFill>
                <a:latin typeface="思源宋体 CN Heavy" panose="02020900000000000000" pitchFamily="18" charset="-122"/>
                <a:ea typeface="思源宋体 CN Heavy" panose="02020900000000000000" pitchFamily="18" charset="-122"/>
                <a:sym typeface="思源宋体 CN" panose="02020400000000000000" pitchFamily="18" charset="-122"/>
              </a:rPr>
              <a:t>心理健康教育</a:t>
            </a:r>
            <a:endParaRPr lang="zh-CN" altLang="en-US" sz="8800" dirty="0">
              <a:solidFill>
                <a:schemeClr val="tx1">
                  <a:lumMod val="85000"/>
                  <a:lumOff val="15000"/>
                </a:schemeClr>
              </a:solidFill>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pic>
        <p:nvPicPr>
          <p:cNvPr id="6" name="图片 5"/>
          <p:cNvPicPr>
            <a:picLocks noChangeAspect="1"/>
          </p:cNvPicPr>
          <p:nvPr/>
        </p:nvPicPr>
        <p:blipFill rotWithShape="1">
          <a:blip r:embed="rId2" cstate="print">
            <a:extLst>
              <a:ext uri="{28A0092B-C50C-407E-A947-70E740481C1C}">
                <a14:useLocalDpi xmlns:a14="http://schemas.microsoft.com/office/drawing/2010/main" val="0"/>
              </a:ext>
            </a:extLst>
          </a:blip>
          <a:srcRect b="15199"/>
          <a:stretch>
            <a:fillRect/>
          </a:stretch>
        </p:blipFill>
        <p:spPr>
          <a:xfrm>
            <a:off x="3254326" y="3704203"/>
            <a:ext cx="5259489" cy="3153797"/>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barn(inVertical)">
                                      <p:cBhvr>
                                        <p:cTn id="7" dur="500"/>
                                        <p:tgtEl>
                                          <p:spTgt spid="22"/>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fade">
                                      <p:cBhvr>
                                        <p:cTn id="11" dur="1000"/>
                                        <p:tgtEl>
                                          <p:spTgt spid="19"/>
                                        </p:tgtEl>
                                      </p:cBhvr>
                                    </p:animEffect>
                                    <p:anim calcmode="lin" valueType="num">
                                      <p:cBhvr>
                                        <p:cTn id="12" dur="1000" fill="hold"/>
                                        <p:tgtEl>
                                          <p:spTgt spid="19"/>
                                        </p:tgtEl>
                                        <p:attrNameLst>
                                          <p:attrName>ppt_x</p:attrName>
                                        </p:attrNameLst>
                                      </p:cBhvr>
                                      <p:tavLst>
                                        <p:tav tm="0">
                                          <p:val>
                                            <p:strVal val="#ppt_x"/>
                                          </p:val>
                                        </p:tav>
                                        <p:tav tm="100000">
                                          <p:val>
                                            <p:strVal val="#ppt_x"/>
                                          </p:val>
                                        </p:tav>
                                      </p:tavLst>
                                    </p:anim>
                                    <p:anim calcmode="lin" valueType="num">
                                      <p:cBhvr>
                                        <p:cTn id="13"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ldLvl="0" animBg="1"/>
      <p:bldP spid="2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52070" y="395605"/>
            <a:ext cx="11854815" cy="6758940"/>
          </a:xfrm>
          <a:prstGeom prst="rect">
            <a:avLst/>
          </a:prstGeom>
        </p:spPr>
      </p:pic>
      <p:sp>
        <p:nvSpPr>
          <p:cNvPr id="40" name="矩形 39"/>
          <p:cNvSpPr/>
          <p:nvPr/>
        </p:nvSpPr>
        <p:spPr>
          <a:xfrm>
            <a:off x="2799377" y="395904"/>
            <a:ext cx="6847237"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二、情绪的功能</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3" name="矩形 2"/>
          <p:cNvSpPr/>
          <p:nvPr/>
        </p:nvSpPr>
        <p:spPr>
          <a:xfrm>
            <a:off x="1751965" y="2390775"/>
            <a:ext cx="8620760" cy="2768600"/>
          </a:xfrm>
          <a:prstGeom prst="rect">
            <a:avLst/>
          </a:prstGeom>
        </p:spPr>
        <p:txBody>
          <a:bodyPr wrap="square">
            <a:spAutoFit/>
          </a:bodyPr>
          <a:p>
            <a:pPr algn="just">
              <a:lnSpc>
                <a:spcPct val="150000"/>
              </a:lnSpc>
              <a:spcBef>
                <a:spcPts val="0"/>
              </a:spcBef>
              <a:spcAft>
                <a:spcPts val="0"/>
              </a:spcAft>
            </a:pPr>
            <a:r>
              <a:rPr lang="zh-CN" altLang="en-US" sz="2000" b="1" i="0" dirty="0">
                <a:solidFill>
                  <a:schemeClr val="accent1"/>
                </a:solidFill>
                <a:effectLst/>
                <a:latin typeface="思源宋体 CN" panose="02020400000000000000" pitchFamily="18" charset="-122"/>
                <a:ea typeface="思源宋体 CN" panose="02020400000000000000" pitchFamily="18" charset="-122"/>
                <a:sym typeface="思源宋体 CN" panose="02020400000000000000" pitchFamily="18" charset="-122"/>
              </a:rPr>
              <a:t>（一）生存的功能　</a:t>
            </a:r>
            <a:endParaRPr lang="zh-CN" altLang="en-US" sz="2000" b="1" i="0" dirty="0">
              <a:solidFill>
                <a:schemeClr val="accent1"/>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a:p>
            <a:pPr algn="just">
              <a:lnSpc>
                <a:spcPct val="150000"/>
              </a:lnSpc>
              <a:spcBef>
                <a:spcPts val="0"/>
              </a:spcBef>
              <a:spcAft>
                <a:spcPts val="0"/>
              </a:spcAft>
            </a:pP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假如一个人没有了害怕情绪，当生命安全受到威胁时就不知道要保护自己；假如一个人没有了快乐、悲伤或痛苦，与人交往时带给别人的感受就总是很淡漠；假如一个人没有了愤怒，总是随遇而安、没有原则，让人不敢把任务交给他们去完成。因为情绪和个体的生理反应有相当密切的关系，当个体处于危险状况时，马上会有紧张害怕的感觉，伴随的是心跳加快、呼吸急促、分泌肾上腺素，由此产生“对抗”或“逃跑”的反应，以保护自己，回避危险。可见，情绪可以让人们正确觉知情境的危险，帮助人们适应环境。</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52070" y="395605"/>
            <a:ext cx="11854815" cy="6758940"/>
          </a:xfrm>
          <a:prstGeom prst="rect">
            <a:avLst/>
          </a:prstGeom>
        </p:spPr>
      </p:pic>
      <p:sp>
        <p:nvSpPr>
          <p:cNvPr id="40" name="矩形 39"/>
          <p:cNvSpPr/>
          <p:nvPr/>
        </p:nvSpPr>
        <p:spPr>
          <a:xfrm>
            <a:off x="2799377" y="395904"/>
            <a:ext cx="6847237"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二、情绪的功能</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3" name="矩形 2"/>
          <p:cNvSpPr/>
          <p:nvPr/>
        </p:nvSpPr>
        <p:spPr>
          <a:xfrm>
            <a:off x="2087880" y="2574925"/>
            <a:ext cx="7049135" cy="2399665"/>
          </a:xfrm>
          <a:prstGeom prst="rect">
            <a:avLst/>
          </a:prstGeom>
        </p:spPr>
        <p:txBody>
          <a:bodyPr wrap="square">
            <a:spAutoFit/>
          </a:bodyPr>
          <a:p>
            <a:pPr algn="just">
              <a:lnSpc>
                <a:spcPct val="150000"/>
              </a:lnSpc>
              <a:spcBef>
                <a:spcPts val="0"/>
              </a:spcBef>
              <a:spcAft>
                <a:spcPts val="0"/>
              </a:spcAft>
            </a:pPr>
            <a:r>
              <a:rPr lang="zh-CN" altLang="en-US" sz="2000" b="1" i="0" dirty="0">
                <a:solidFill>
                  <a:schemeClr val="accent1"/>
                </a:solidFill>
                <a:effectLst/>
                <a:latin typeface="思源宋体 CN" panose="02020400000000000000" pitchFamily="18" charset="-122"/>
                <a:ea typeface="思源宋体 CN" panose="02020400000000000000" pitchFamily="18" charset="-122"/>
                <a:sym typeface="思源宋体 CN" panose="02020400000000000000" pitchFamily="18" charset="-122"/>
              </a:rPr>
              <a:t>（二）动机性的功能</a:t>
            </a:r>
            <a:endParaRPr lang="zh-CN" altLang="en-US" sz="2000" b="1" i="0" dirty="0">
              <a:solidFill>
                <a:schemeClr val="accent1"/>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a:p>
            <a:pPr algn="just">
              <a:lnSpc>
                <a:spcPct val="150000"/>
              </a:lnSpc>
              <a:spcBef>
                <a:spcPts val="0"/>
              </a:spcBef>
              <a:spcAft>
                <a:spcPts val="0"/>
              </a:spcAft>
            </a:pP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情绪的动机作用不仅体现对生理需要的放大，而且它在人类高级的目的行为和意志行为中也有着重要影响。情绪可以促进人们对某种情况采取行动，产生的行动可能有建设性，也可能有破坏性。例如，下个星期就要考试了，因为担心考试不过关，小丽有些紧张，赶紧到教室看书学习。而小美非常渴望考出优秀的成绩，因过度焦虑，看书时无法静下心来，总是担心考得不好。</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52070" y="395605"/>
            <a:ext cx="11854815" cy="6758940"/>
          </a:xfrm>
          <a:prstGeom prst="rect">
            <a:avLst/>
          </a:prstGeom>
        </p:spPr>
      </p:pic>
      <p:sp>
        <p:nvSpPr>
          <p:cNvPr id="40" name="矩形 39"/>
          <p:cNvSpPr/>
          <p:nvPr/>
        </p:nvSpPr>
        <p:spPr>
          <a:xfrm>
            <a:off x="2799377" y="395904"/>
            <a:ext cx="6847237"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二、情绪的功能</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3" name="矩形 2"/>
          <p:cNvSpPr/>
          <p:nvPr/>
        </p:nvSpPr>
        <p:spPr>
          <a:xfrm>
            <a:off x="1920240" y="2298700"/>
            <a:ext cx="7799705" cy="2768600"/>
          </a:xfrm>
          <a:prstGeom prst="rect">
            <a:avLst/>
          </a:prstGeom>
        </p:spPr>
        <p:txBody>
          <a:bodyPr wrap="square">
            <a:spAutoFit/>
          </a:bodyPr>
          <a:p>
            <a:pPr algn="just">
              <a:lnSpc>
                <a:spcPct val="150000"/>
              </a:lnSpc>
              <a:spcBef>
                <a:spcPts val="0"/>
              </a:spcBef>
              <a:spcAft>
                <a:spcPts val="0"/>
              </a:spcAft>
            </a:pPr>
            <a:r>
              <a:rPr lang="zh-CN" altLang="en-US" sz="2000" b="1" i="0" dirty="0">
                <a:solidFill>
                  <a:schemeClr val="accent1"/>
                </a:solidFill>
                <a:effectLst/>
                <a:latin typeface="思源宋体 CN" panose="02020400000000000000" pitchFamily="18" charset="-122"/>
                <a:ea typeface="思源宋体 CN" panose="02020400000000000000" pitchFamily="18" charset="-122"/>
                <a:sym typeface="思源宋体 CN" panose="02020400000000000000" pitchFamily="18" charset="-122"/>
              </a:rPr>
              <a:t>（三）人际沟通的功能</a:t>
            </a:r>
            <a:endParaRPr lang="zh-CN" altLang="en-US" sz="2000" b="1" i="0" dirty="0">
              <a:solidFill>
                <a:schemeClr val="accent1"/>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a:p>
            <a:pPr algn="just">
              <a:lnSpc>
                <a:spcPct val="150000"/>
              </a:lnSpc>
              <a:spcBef>
                <a:spcPts val="0"/>
              </a:spcBef>
              <a:spcAft>
                <a:spcPts val="0"/>
              </a:spcAft>
            </a:pP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如果你的朋友告诉你，当他看到你闷闷不乐时会为你担心，你感受到了什么呢？当你的好友因失恋而痛苦不堪时，你会告诉他什么呢？当你们班在学校足球比赛中输了，你会怎样对那些队员表达你的感受呢？人际沟通最重要的是情感交流，表达情感可以增进人们相互之间的了解和理解。</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a:p>
            <a:pPr algn="just">
              <a:lnSpc>
                <a:spcPct val="150000"/>
              </a:lnSpc>
              <a:spcBef>
                <a:spcPts val="0"/>
              </a:spcBef>
              <a:spcAft>
                <a:spcPts val="0"/>
              </a:spcAft>
            </a:pP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当人们有各种情绪时，才能够体会在交往中的真实情感；当我们向他人表达自己真实的情感时，可以让他人对我们有所了解，以增加彼此的感情。</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6673215" y="395605"/>
            <a:ext cx="5107305" cy="5697855"/>
          </a:xfrm>
          <a:prstGeom prst="rect">
            <a:avLst/>
          </a:prstGeom>
        </p:spPr>
      </p:pic>
      <p:sp>
        <p:nvSpPr>
          <p:cNvPr id="40" name="矩形 39"/>
          <p:cNvSpPr/>
          <p:nvPr/>
        </p:nvSpPr>
        <p:spPr>
          <a:xfrm>
            <a:off x="2799377" y="395904"/>
            <a:ext cx="6847237"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三、情绪的分类</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3" name="矩形 2"/>
          <p:cNvSpPr/>
          <p:nvPr/>
        </p:nvSpPr>
        <p:spPr>
          <a:xfrm>
            <a:off x="7285355" y="1990090"/>
            <a:ext cx="4070350" cy="3666490"/>
          </a:xfrm>
          <a:prstGeom prst="rect">
            <a:avLst/>
          </a:prstGeom>
        </p:spPr>
        <p:txBody>
          <a:bodyPr wrap="square">
            <a:noAutofit/>
          </a:bodyPr>
          <a:p>
            <a:pPr algn="just">
              <a:lnSpc>
                <a:spcPct val="150000"/>
              </a:lnSpc>
              <a:spcBef>
                <a:spcPts val="0"/>
              </a:spcBef>
              <a:spcAft>
                <a:spcPts val="0"/>
              </a:spcAft>
            </a:pP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在一般情况下，高兴、喜悦等情绪对人是有积极作用的，而紧张、恐惧、愤怒等情绪对人的消极作用则更多一些，尤其表现在对身体健康的影响方面。但是，一种情绪对人是否有积极意义，与其强度及持续时间有着密切的关系。</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2" name="文本框 1"/>
          <p:cNvSpPr txBox="1"/>
          <p:nvPr/>
        </p:nvSpPr>
        <p:spPr>
          <a:xfrm>
            <a:off x="1272540" y="1049020"/>
            <a:ext cx="7575550" cy="506730"/>
          </a:xfrm>
          <a:prstGeom prst="rect">
            <a:avLst/>
          </a:prstGeom>
          <a:noFill/>
        </p:spPr>
        <p:txBody>
          <a:bodyPr wrap="square" rtlCol="0">
            <a:spAutoFit/>
          </a:bodyPr>
          <a:p>
            <a:pPr algn="just">
              <a:lnSpc>
                <a:spcPct val="150000"/>
              </a:lnSpc>
              <a:spcBef>
                <a:spcPts val="0"/>
              </a:spcBef>
              <a:spcAft>
                <a:spcPts val="0"/>
              </a:spcAft>
            </a:pPr>
            <a:r>
              <a:rPr lang="zh-CN" altLang="en-US" b="1" dirty="0">
                <a:solidFill>
                  <a:schemeClr val="accent1"/>
                </a:solidFill>
                <a:effectLst/>
                <a:latin typeface="思源宋体 CN" panose="02020400000000000000" pitchFamily="18" charset="-122"/>
                <a:ea typeface="思源宋体 CN" panose="02020400000000000000" pitchFamily="18" charset="-122"/>
                <a:sym typeface="思源宋体 CN" panose="02020400000000000000" pitchFamily="18" charset="-122"/>
              </a:rPr>
              <a:t>（一）根据情绪对人产生的不同作用进行分类</a:t>
            </a:r>
            <a:endParaRPr lang="zh-CN" altLang="en-US"/>
          </a:p>
        </p:txBody>
      </p:sp>
      <p:grpSp>
        <p:nvGrpSpPr>
          <p:cNvPr id="22" name="Group 35"/>
          <p:cNvGrpSpPr/>
          <p:nvPr/>
        </p:nvGrpSpPr>
        <p:grpSpPr>
          <a:xfrm>
            <a:off x="1854835" y="2065655"/>
            <a:ext cx="1501775" cy="2625090"/>
            <a:chOff x="4191000" y="1860815"/>
            <a:chExt cx="1126545" cy="2473739"/>
          </a:xfrm>
        </p:grpSpPr>
        <p:cxnSp>
          <p:nvCxnSpPr>
            <p:cNvPr id="23" name="Elbow Connector 36"/>
            <p:cNvCxnSpPr/>
            <p:nvPr/>
          </p:nvCxnSpPr>
          <p:spPr>
            <a:xfrm flipV="1">
              <a:off x="4191000" y="1860815"/>
              <a:ext cx="1126545" cy="1244335"/>
            </a:xfrm>
            <a:prstGeom prst="bentConnector3">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4" name="Elbow Connector 37"/>
            <p:cNvCxnSpPr/>
            <p:nvPr/>
          </p:nvCxnSpPr>
          <p:spPr>
            <a:xfrm>
              <a:off x="4191000" y="3105150"/>
              <a:ext cx="1126544" cy="1229404"/>
            </a:xfrm>
            <a:prstGeom prst="bentConnector3">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26" name="Group 39"/>
          <p:cNvGrpSpPr/>
          <p:nvPr/>
        </p:nvGrpSpPr>
        <p:grpSpPr>
          <a:xfrm>
            <a:off x="1101907" y="2886958"/>
            <a:ext cx="950647" cy="956613"/>
            <a:chOff x="1524000" y="1777501"/>
            <a:chExt cx="712985" cy="717460"/>
          </a:xfrm>
        </p:grpSpPr>
        <p:sp>
          <p:nvSpPr>
            <p:cNvPr id="27" name="Oval 40"/>
            <p:cNvSpPr/>
            <p:nvPr/>
          </p:nvSpPr>
          <p:spPr>
            <a:xfrm>
              <a:off x="1524000" y="1777501"/>
              <a:ext cx="712985" cy="717460"/>
            </a:xfrm>
            <a:prstGeom prst="ellipse">
              <a:avLst/>
            </a:prstGeom>
            <a:solidFill>
              <a:schemeClr val="accent1">
                <a:lumMod val="75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p>
              <a:pPr algn="ctr">
                <a:defRPr/>
              </a:pPr>
              <a:endParaRPr lang="en-US" sz="11735">
                <a:solidFill>
                  <a:schemeClr val="bg1"/>
                </a:solidFill>
                <a:cs typeface="+mn-ea"/>
                <a:sym typeface="+mn-lt"/>
              </a:endParaRPr>
            </a:p>
          </p:txBody>
        </p:sp>
        <p:grpSp>
          <p:nvGrpSpPr>
            <p:cNvPr id="28" name="Group 41"/>
            <p:cNvGrpSpPr/>
            <p:nvPr/>
          </p:nvGrpSpPr>
          <p:grpSpPr>
            <a:xfrm>
              <a:off x="1658190" y="1956445"/>
              <a:ext cx="444604" cy="359572"/>
              <a:chOff x="312738" y="3205163"/>
              <a:chExt cx="290513" cy="234950"/>
            </a:xfrm>
            <a:solidFill>
              <a:schemeClr val="bg1"/>
            </a:solidFill>
          </p:grpSpPr>
          <p:sp>
            <p:nvSpPr>
              <p:cNvPr id="29" name="Freeform 5"/>
              <p:cNvSpPr>
                <a:spLocks noEditPoints="1"/>
              </p:cNvSpPr>
              <p:nvPr/>
            </p:nvSpPr>
            <p:spPr bwMode="auto">
              <a:xfrm>
                <a:off x="312738" y="3205163"/>
                <a:ext cx="290513" cy="234950"/>
              </a:xfrm>
              <a:custGeom>
                <a:avLst/>
                <a:gdLst>
                  <a:gd name="T0" fmla="*/ 78 w 153"/>
                  <a:gd name="T1" fmla="*/ 0 h 124"/>
                  <a:gd name="T2" fmla="*/ 0 w 153"/>
                  <a:gd name="T3" fmla="*/ 68 h 124"/>
                  <a:gd name="T4" fmla="*/ 15 w 153"/>
                  <a:gd name="T5" fmla="*/ 68 h 124"/>
                  <a:gd name="T6" fmla="*/ 21 w 153"/>
                  <a:gd name="T7" fmla="*/ 63 h 124"/>
                  <a:gd name="T8" fmla="*/ 21 w 153"/>
                  <a:gd name="T9" fmla="*/ 120 h 124"/>
                  <a:gd name="T10" fmla="*/ 24 w 153"/>
                  <a:gd name="T11" fmla="*/ 124 h 124"/>
                  <a:gd name="T12" fmla="*/ 62 w 153"/>
                  <a:gd name="T13" fmla="*/ 124 h 124"/>
                  <a:gd name="T14" fmla="*/ 62 w 153"/>
                  <a:gd name="T15" fmla="*/ 92 h 124"/>
                  <a:gd name="T16" fmla="*/ 67 w 153"/>
                  <a:gd name="T17" fmla="*/ 87 h 124"/>
                  <a:gd name="T18" fmla="*/ 83 w 153"/>
                  <a:gd name="T19" fmla="*/ 87 h 124"/>
                  <a:gd name="T20" fmla="*/ 89 w 153"/>
                  <a:gd name="T21" fmla="*/ 92 h 124"/>
                  <a:gd name="T22" fmla="*/ 88 w 153"/>
                  <a:gd name="T23" fmla="*/ 124 h 124"/>
                  <a:gd name="T24" fmla="*/ 126 w 153"/>
                  <a:gd name="T25" fmla="*/ 124 h 124"/>
                  <a:gd name="T26" fmla="*/ 130 w 153"/>
                  <a:gd name="T27" fmla="*/ 119 h 124"/>
                  <a:gd name="T28" fmla="*/ 130 w 153"/>
                  <a:gd name="T29" fmla="*/ 62 h 124"/>
                  <a:gd name="T30" fmla="*/ 136 w 153"/>
                  <a:gd name="T31" fmla="*/ 68 h 124"/>
                  <a:gd name="T32" fmla="*/ 153 w 153"/>
                  <a:gd name="T33" fmla="*/ 68 h 124"/>
                  <a:gd name="T34" fmla="*/ 78 w 153"/>
                  <a:gd name="T35" fmla="*/ 0 h 124"/>
                  <a:gd name="T36" fmla="*/ 76 w 153"/>
                  <a:gd name="T37" fmla="*/ 75 h 124"/>
                  <a:gd name="T38" fmla="*/ 59 w 153"/>
                  <a:gd name="T39" fmla="*/ 59 h 124"/>
                  <a:gd name="T40" fmla="*/ 76 w 153"/>
                  <a:gd name="T41" fmla="*/ 42 h 124"/>
                  <a:gd name="T42" fmla="*/ 92 w 153"/>
                  <a:gd name="T43" fmla="*/ 59 h 124"/>
                  <a:gd name="T44" fmla="*/ 76 w 153"/>
                  <a:gd name="T45" fmla="*/ 75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124">
                    <a:moveTo>
                      <a:pt x="78" y="0"/>
                    </a:moveTo>
                    <a:cubicBezTo>
                      <a:pt x="0" y="68"/>
                      <a:pt x="0" y="68"/>
                      <a:pt x="0" y="68"/>
                    </a:cubicBezTo>
                    <a:cubicBezTo>
                      <a:pt x="0" y="68"/>
                      <a:pt x="5" y="77"/>
                      <a:pt x="15" y="68"/>
                    </a:cubicBezTo>
                    <a:cubicBezTo>
                      <a:pt x="21" y="63"/>
                      <a:pt x="21" y="63"/>
                      <a:pt x="21" y="63"/>
                    </a:cubicBezTo>
                    <a:cubicBezTo>
                      <a:pt x="21" y="120"/>
                      <a:pt x="21" y="120"/>
                      <a:pt x="21" y="120"/>
                    </a:cubicBezTo>
                    <a:cubicBezTo>
                      <a:pt x="21" y="120"/>
                      <a:pt x="20" y="124"/>
                      <a:pt x="24" y="124"/>
                    </a:cubicBezTo>
                    <a:cubicBezTo>
                      <a:pt x="28" y="124"/>
                      <a:pt x="62" y="124"/>
                      <a:pt x="62" y="124"/>
                    </a:cubicBezTo>
                    <a:cubicBezTo>
                      <a:pt x="62" y="92"/>
                      <a:pt x="62" y="92"/>
                      <a:pt x="62" y="92"/>
                    </a:cubicBezTo>
                    <a:cubicBezTo>
                      <a:pt x="62" y="92"/>
                      <a:pt x="62" y="87"/>
                      <a:pt x="67" y="87"/>
                    </a:cubicBezTo>
                    <a:cubicBezTo>
                      <a:pt x="83" y="87"/>
                      <a:pt x="83" y="87"/>
                      <a:pt x="83" y="87"/>
                    </a:cubicBezTo>
                    <a:cubicBezTo>
                      <a:pt x="89" y="87"/>
                      <a:pt x="89" y="92"/>
                      <a:pt x="89" y="92"/>
                    </a:cubicBezTo>
                    <a:cubicBezTo>
                      <a:pt x="88" y="124"/>
                      <a:pt x="88" y="124"/>
                      <a:pt x="88" y="124"/>
                    </a:cubicBezTo>
                    <a:cubicBezTo>
                      <a:pt x="88" y="124"/>
                      <a:pt x="121" y="124"/>
                      <a:pt x="126" y="124"/>
                    </a:cubicBezTo>
                    <a:cubicBezTo>
                      <a:pt x="130" y="124"/>
                      <a:pt x="130" y="119"/>
                      <a:pt x="130" y="119"/>
                    </a:cubicBezTo>
                    <a:cubicBezTo>
                      <a:pt x="130" y="62"/>
                      <a:pt x="130" y="62"/>
                      <a:pt x="130" y="62"/>
                    </a:cubicBezTo>
                    <a:cubicBezTo>
                      <a:pt x="136" y="68"/>
                      <a:pt x="136" y="68"/>
                      <a:pt x="136" y="68"/>
                    </a:cubicBezTo>
                    <a:cubicBezTo>
                      <a:pt x="148" y="76"/>
                      <a:pt x="153" y="68"/>
                      <a:pt x="153" y="68"/>
                    </a:cubicBezTo>
                    <a:lnTo>
                      <a:pt x="78" y="0"/>
                    </a:lnTo>
                    <a:close/>
                    <a:moveTo>
                      <a:pt x="76" y="75"/>
                    </a:moveTo>
                    <a:cubicBezTo>
                      <a:pt x="67" y="75"/>
                      <a:pt x="59" y="68"/>
                      <a:pt x="59" y="59"/>
                    </a:cubicBezTo>
                    <a:cubicBezTo>
                      <a:pt x="59" y="50"/>
                      <a:pt x="67" y="42"/>
                      <a:pt x="76" y="42"/>
                    </a:cubicBezTo>
                    <a:cubicBezTo>
                      <a:pt x="85" y="42"/>
                      <a:pt x="92" y="50"/>
                      <a:pt x="92" y="59"/>
                    </a:cubicBezTo>
                    <a:cubicBezTo>
                      <a:pt x="92" y="68"/>
                      <a:pt x="85" y="75"/>
                      <a:pt x="76" y="7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p>
                <a:endParaRPr lang="en-US" sz="2400">
                  <a:cs typeface="+mn-ea"/>
                  <a:sym typeface="+mn-lt"/>
                </a:endParaRPr>
              </a:p>
            </p:txBody>
          </p:sp>
          <p:sp>
            <p:nvSpPr>
              <p:cNvPr id="30" name="Freeform 6"/>
              <p:cNvSpPr/>
              <p:nvPr/>
            </p:nvSpPr>
            <p:spPr bwMode="auto">
              <a:xfrm>
                <a:off x="541338" y="3233738"/>
                <a:ext cx="28575" cy="58738"/>
              </a:xfrm>
              <a:custGeom>
                <a:avLst/>
                <a:gdLst>
                  <a:gd name="T0" fmla="*/ 18 w 18"/>
                  <a:gd name="T1" fmla="*/ 37 h 37"/>
                  <a:gd name="T2" fmla="*/ 18 w 18"/>
                  <a:gd name="T3" fmla="*/ 0 h 37"/>
                  <a:gd name="T4" fmla="*/ 0 w 18"/>
                  <a:gd name="T5" fmla="*/ 0 h 37"/>
                  <a:gd name="T6" fmla="*/ 0 w 18"/>
                  <a:gd name="T7" fmla="*/ 21 h 37"/>
                  <a:gd name="T8" fmla="*/ 18 w 18"/>
                  <a:gd name="T9" fmla="*/ 37 h 37"/>
                </a:gdLst>
                <a:ahLst/>
                <a:cxnLst>
                  <a:cxn ang="0">
                    <a:pos x="T0" y="T1"/>
                  </a:cxn>
                  <a:cxn ang="0">
                    <a:pos x="T2" y="T3"/>
                  </a:cxn>
                  <a:cxn ang="0">
                    <a:pos x="T4" y="T5"/>
                  </a:cxn>
                  <a:cxn ang="0">
                    <a:pos x="T6" y="T7"/>
                  </a:cxn>
                  <a:cxn ang="0">
                    <a:pos x="T8" y="T9"/>
                  </a:cxn>
                </a:cxnLst>
                <a:rect l="0" t="0" r="r" b="b"/>
                <a:pathLst>
                  <a:path w="18" h="37">
                    <a:moveTo>
                      <a:pt x="18" y="37"/>
                    </a:moveTo>
                    <a:lnTo>
                      <a:pt x="18" y="0"/>
                    </a:lnTo>
                    <a:lnTo>
                      <a:pt x="0" y="0"/>
                    </a:lnTo>
                    <a:lnTo>
                      <a:pt x="0" y="21"/>
                    </a:lnTo>
                    <a:lnTo>
                      <a:pt x="18" y="3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p>
                <a:endParaRPr lang="en-US" sz="2400">
                  <a:cs typeface="+mn-ea"/>
                  <a:sym typeface="+mn-lt"/>
                </a:endParaRPr>
              </a:p>
            </p:txBody>
          </p:sp>
          <p:sp>
            <p:nvSpPr>
              <p:cNvPr id="31" name="Oval 7"/>
              <p:cNvSpPr>
                <a:spLocks noChangeArrowheads="1"/>
              </p:cNvSpPr>
              <p:nvPr/>
            </p:nvSpPr>
            <p:spPr bwMode="auto">
              <a:xfrm>
                <a:off x="439738" y="3300413"/>
                <a:ext cx="33338" cy="3175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p>
                <a:endParaRPr lang="en-US" sz="2400">
                  <a:cs typeface="+mn-ea"/>
                  <a:sym typeface="+mn-lt"/>
                </a:endParaRPr>
              </a:p>
            </p:txBody>
          </p:sp>
        </p:grpSp>
      </p:grpSp>
      <p:grpSp>
        <p:nvGrpSpPr>
          <p:cNvPr id="10" name="Group 23"/>
          <p:cNvGrpSpPr/>
          <p:nvPr>
            <p:custDataLst>
              <p:tags r:id="rId2"/>
            </p:custDataLst>
          </p:nvPr>
        </p:nvGrpSpPr>
        <p:grpSpPr>
          <a:xfrm rot="0">
            <a:off x="3394710" y="1791335"/>
            <a:ext cx="462915" cy="462915"/>
            <a:chOff x="8876381" y="3510900"/>
            <a:chExt cx="720966" cy="720966"/>
          </a:xfrm>
        </p:grpSpPr>
        <p:sp>
          <p:nvSpPr>
            <p:cNvPr id="11" name="Rounded Rectangle 24"/>
            <p:cNvSpPr/>
            <p:nvPr>
              <p:custDataLst>
                <p:tags r:id="rId3"/>
              </p:custDataLst>
            </p:nvPr>
          </p:nvSpPr>
          <p:spPr>
            <a:xfrm>
              <a:off x="8876381" y="3510900"/>
              <a:ext cx="720966" cy="720966"/>
            </a:xfrm>
            <a:prstGeom prst="round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a:solidFill>
                  <a:schemeClr val="tx1">
                    <a:lumMod val="50000"/>
                    <a:lumOff val="50000"/>
                  </a:schemeClr>
                </a:solidFill>
                <a:cs typeface="+mn-ea"/>
                <a:sym typeface="+mn-lt"/>
              </a:endParaRPr>
            </a:p>
          </p:txBody>
        </p:sp>
        <p:sp>
          <p:nvSpPr>
            <p:cNvPr id="12" name="Freeform 28"/>
            <p:cNvSpPr/>
            <p:nvPr>
              <p:custDataLst>
                <p:tags r:id="rId4"/>
              </p:custDataLst>
            </p:nvPr>
          </p:nvSpPr>
          <p:spPr bwMode="auto">
            <a:xfrm>
              <a:off x="9051319" y="3725622"/>
              <a:ext cx="343986" cy="333710"/>
            </a:xfrm>
            <a:custGeom>
              <a:avLst/>
              <a:gdLst>
                <a:gd name="T0" fmla="*/ 417 w 21600"/>
                <a:gd name="T1" fmla="*/ 102 h 21600"/>
                <a:gd name="T2" fmla="*/ 384 w 21600"/>
                <a:gd name="T3" fmla="*/ 65 h 21600"/>
                <a:gd name="T4" fmla="*/ 316 w 21600"/>
                <a:gd name="T5" fmla="*/ 0 h 21600"/>
                <a:gd name="T6" fmla="*/ 283 w 21600"/>
                <a:gd name="T7" fmla="*/ 33 h 21600"/>
                <a:gd name="T8" fmla="*/ 149 w 21600"/>
                <a:gd name="T9" fmla="*/ 102 h 21600"/>
                <a:gd name="T10" fmla="*/ 0 w 21600"/>
                <a:gd name="T11" fmla="*/ 465 h 21600"/>
                <a:gd name="T12" fmla="*/ 182 w 21600"/>
                <a:gd name="T13" fmla="*/ 265 h 21600"/>
                <a:gd name="T14" fmla="*/ 182 w 21600"/>
                <a:gd name="T15" fmla="*/ 265 h 21600"/>
                <a:gd name="T16" fmla="*/ 197 w 21600"/>
                <a:gd name="T17" fmla="*/ 181 h 21600"/>
                <a:gd name="T18" fmla="*/ 302 w 21600"/>
                <a:gd name="T19" fmla="*/ 181 h 21600"/>
                <a:gd name="T20" fmla="*/ 302 w 21600"/>
                <a:gd name="T21" fmla="*/ 283 h 21600"/>
                <a:gd name="T22" fmla="*/ 216 w 21600"/>
                <a:gd name="T23" fmla="*/ 297 h 21600"/>
                <a:gd name="T24" fmla="*/ 216 w 21600"/>
                <a:gd name="T25" fmla="*/ 297 h 21600"/>
                <a:gd name="T26" fmla="*/ 10 w 21600"/>
                <a:gd name="T27" fmla="*/ 474 h 21600"/>
                <a:gd name="T28" fmla="*/ 384 w 21600"/>
                <a:gd name="T29" fmla="*/ 330 h 21600"/>
                <a:gd name="T30" fmla="*/ 451 w 21600"/>
                <a:gd name="T31" fmla="*/ 200 h 21600"/>
                <a:gd name="T32" fmla="*/ 489 w 21600"/>
                <a:gd name="T33" fmla="*/ 167 h 21600"/>
                <a:gd name="T34" fmla="*/ 417 w 21600"/>
                <a:gd name="T35" fmla="*/ 102 h 21600"/>
                <a:gd name="T36" fmla="*/ 417 w 21600"/>
                <a:gd name="T37" fmla="*/ 102 h 2160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1600" h="21600">
                  <a:moveTo>
                    <a:pt x="18424" y="4659"/>
                  </a:moveTo>
                  <a:cubicBezTo>
                    <a:pt x="16941" y="2965"/>
                    <a:pt x="16941" y="2965"/>
                    <a:pt x="16941" y="2965"/>
                  </a:cubicBezTo>
                  <a:cubicBezTo>
                    <a:pt x="13976" y="0"/>
                    <a:pt x="13976" y="0"/>
                    <a:pt x="13976" y="0"/>
                  </a:cubicBezTo>
                  <a:cubicBezTo>
                    <a:pt x="13976" y="0"/>
                    <a:pt x="13976" y="0"/>
                    <a:pt x="12494" y="1482"/>
                  </a:cubicBezTo>
                  <a:cubicBezTo>
                    <a:pt x="11012" y="2965"/>
                    <a:pt x="6565" y="4659"/>
                    <a:pt x="6565" y="4659"/>
                  </a:cubicBezTo>
                  <a:cubicBezTo>
                    <a:pt x="0" y="21176"/>
                    <a:pt x="0" y="21176"/>
                    <a:pt x="0" y="21176"/>
                  </a:cubicBezTo>
                  <a:cubicBezTo>
                    <a:pt x="8047" y="12071"/>
                    <a:pt x="8047" y="12071"/>
                    <a:pt x="8047" y="12071"/>
                  </a:cubicBezTo>
                  <a:cubicBezTo>
                    <a:pt x="7624" y="10800"/>
                    <a:pt x="7835" y="9318"/>
                    <a:pt x="8682" y="8259"/>
                  </a:cubicBezTo>
                  <a:cubicBezTo>
                    <a:pt x="9953" y="6988"/>
                    <a:pt x="12071" y="6988"/>
                    <a:pt x="13341" y="8259"/>
                  </a:cubicBezTo>
                  <a:cubicBezTo>
                    <a:pt x="14400" y="9529"/>
                    <a:pt x="14400" y="11647"/>
                    <a:pt x="13341" y="12918"/>
                  </a:cubicBezTo>
                  <a:cubicBezTo>
                    <a:pt x="12282" y="13765"/>
                    <a:pt x="10800" y="13976"/>
                    <a:pt x="9529" y="13553"/>
                  </a:cubicBezTo>
                  <a:cubicBezTo>
                    <a:pt x="424" y="21600"/>
                    <a:pt x="424" y="21600"/>
                    <a:pt x="424" y="21600"/>
                  </a:cubicBezTo>
                  <a:cubicBezTo>
                    <a:pt x="16941" y="15035"/>
                    <a:pt x="16941" y="15035"/>
                    <a:pt x="16941" y="15035"/>
                  </a:cubicBezTo>
                  <a:cubicBezTo>
                    <a:pt x="16941" y="15035"/>
                    <a:pt x="18424" y="10588"/>
                    <a:pt x="19906" y="9106"/>
                  </a:cubicBezTo>
                  <a:cubicBezTo>
                    <a:pt x="21600" y="7624"/>
                    <a:pt x="21600" y="7624"/>
                    <a:pt x="21600" y="7624"/>
                  </a:cubicBezTo>
                  <a:lnTo>
                    <a:pt x="18424" y="4659"/>
                  </a:lnTo>
                  <a:close/>
                  <a:moveTo>
                    <a:pt x="18424" y="4659"/>
                  </a:moveTo>
                </a:path>
              </a:pathLst>
            </a:custGeom>
            <a:solidFill>
              <a:schemeClr val="bg1"/>
            </a:solidFill>
            <a:ln>
              <a:noFill/>
            </a:ln>
          </p:spPr>
          <p:txBody>
            <a:bodyPr lIns="0" tIns="0" rIns="0" bIns="0"/>
            <a:p>
              <a:endParaRPr lang="en-US">
                <a:solidFill>
                  <a:schemeClr val="tx1">
                    <a:lumMod val="50000"/>
                    <a:lumOff val="50000"/>
                  </a:schemeClr>
                </a:solidFill>
                <a:cs typeface="+mn-ea"/>
                <a:sym typeface="+mn-lt"/>
              </a:endParaRPr>
            </a:p>
          </p:txBody>
        </p:sp>
        <p:sp>
          <p:nvSpPr>
            <p:cNvPr id="13" name="Freeform 30"/>
            <p:cNvSpPr/>
            <p:nvPr>
              <p:custDataLst>
                <p:tags r:id="rId5"/>
              </p:custDataLst>
            </p:nvPr>
          </p:nvSpPr>
          <p:spPr bwMode="auto">
            <a:xfrm>
              <a:off x="9297525" y="3686933"/>
              <a:ext cx="137875" cy="133654"/>
            </a:xfrm>
            <a:custGeom>
              <a:avLst/>
              <a:gdLst>
                <a:gd name="T0" fmla="*/ 24 w 21600"/>
                <a:gd name="T1" fmla="*/ 0 h 21600"/>
                <a:gd name="T2" fmla="*/ 196 w 21600"/>
                <a:gd name="T3" fmla="*/ 167 h 21600"/>
                <a:gd name="T4" fmla="*/ 172 w 21600"/>
                <a:gd name="T5" fmla="*/ 190 h 21600"/>
                <a:gd name="T6" fmla="*/ 0 w 21600"/>
                <a:gd name="T7" fmla="*/ 23 h 21600"/>
                <a:gd name="T8" fmla="*/ 24 w 21600"/>
                <a:gd name="T9" fmla="*/ 0 h 21600"/>
                <a:gd name="T10" fmla="*/ 24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2667" y="0"/>
                  </a:moveTo>
                  <a:lnTo>
                    <a:pt x="21600" y="18933"/>
                  </a:lnTo>
                  <a:lnTo>
                    <a:pt x="18933" y="21600"/>
                  </a:lnTo>
                  <a:lnTo>
                    <a:pt x="0" y="2667"/>
                  </a:lnTo>
                  <a:lnTo>
                    <a:pt x="2667" y="0"/>
                  </a:lnTo>
                  <a:close/>
                  <a:moveTo>
                    <a:pt x="2667" y="0"/>
                  </a:moveTo>
                </a:path>
              </a:pathLst>
            </a:custGeom>
            <a:solidFill>
              <a:schemeClr val="bg1"/>
            </a:solidFill>
            <a:ln>
              <a:noFill/>
            </a:ln>
          </p:spPr>
          <p:txBody>
            <a:bodyPr lIns="0" tIns="0" rIns="0" bIns="0"/>
            <a:p>
              <a:endParaRPr lang="en-US">
                <a:solidFill>
                  <a:schemeClr val="tx1">
                    <a:lumMod val="50000"/>
                    <a:lumOff val="50000"/>
                  </a:schemeClr>
                </a:solidFill>
                <a:cs typeface="+mn-ea"/>
                <a:sym typeface="+mn-lt"/>
              </a:endParaRPr>
            </a:p>
          </p:txBody>
        </p:sp>
      </p:grpSp>
      <p:grpSp>
        <p:nvGrpSpPr>
          <p:cNvPr id="18" name="Group 31"/>
          <p:cNvGrpSpPr/>
          <p:nvPr>
            <p:custDataLst>
              <p:tags r:id="rId6"/>
            </p:custDataLst>
          </p:nvPr>
        </p:nvGrpSpPr>
        <p:grpSpPr>
          <a:xfrm rot="0">
            <a:off x="3364865" y="4452620"/>
            <a:ext cx="462915" cy="462915"/>
            <a:chOff x="8876381" y="3510900"/>
            <a:chExt cx="720966" cy="720966"/>
          </a:xfrm>
        </p:grpSpPr>
        <p:sp>
          <p:nvSpPr>
            <p:cNvPr id="19" name="Rounded Rectangle 32"/>
            <p:cNvSpPr/>
            <p:nvPr>
              <p:custDataLst>
                <p:tags r:id="rId7"/>
              </p:custDataLst>
            </p:nvPr>
          </p:nvSpPr>
          <p:spPr>
            <a:xfrm>
              <a:off x="8876381" y="3510900"/>
              <a:ext cx="720966" cy="720966"/>
            </a:xfrm>
            <a:prstGeom prst="round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a:solidFill>
                  <a:schemeClr val="tx1">
                    <a:lumMod val="50000"/>
                    <a:lumOff val="50000"/>
                  </a:schemeClr>
                </a:solidFill>
                <a:cs typeface="+mn-ea"/>
                <a:sym typeface="+mn-lt"/>
              </a:endParaRPr>
            </a:p>
          </p:txBody>
        </p:sp>
        <p:sp>
          <p:nvSpPr>
            <p:cNvPr id="20" name="Freeform 28"/>
            <p:cNvSpPr/>
            <p:nvPr>
              <p:custDataLst>
                <p:tags r:id="rId8"/>
              </p:custDataLst>
            </p:nvPr>
          </p:nvSpPr>
          <p:spPr bwMode="auto">
            <a:xfrm>
              <a:off x="9051319" y="3725622"/>
              <a:ext cx="343986" cy="333710"/>
            </a:xfrm>
            <a:custGeom>
              <a:avLst/>
              <a:gdLst>
                <a:gd name="T0" fmla="*/ 417 w 21600"/>
                <a:gd name="T1" fmla="*/ 102 h 21600"/>
                <a:gd name="T2" fmla="*/ 384 w 21600"/>
                <a:gd name="T3" fmla="*/ 65 h 21600"/>
                <a:gd name="T4" fmla="*/ 316 w 21600"/>
                <a:gd name="T5" fmla="*/ 0 h 21600"/>
                <a:gd name="T6" fmla="*/ 283 w 21600"/>
                <a:gd name="T7" fmla="*/ 33 h 21600"/>
                <a:gd name="T8" fmla="*/ 149 w 21600"/>
                <a:gd name="T9" fmla="*/ 102 h 21600"/>
                <a:gd name="T10" fmla="*/ 0 w 21600"/>
                <a:gd name="T11" fmla="*/ 465 h 21600"/>
                <a:gd name="T12" fmla="*/ 182 w 21600"/>
                <a:gd name="T13" fmla="*/ 265 h 21600"/>
                <a:gd name="T14" fmla="*/ 182 w 21600"/>
                <a:gd name="T15" fmla="*/ 265 h 21600"/>
                <a:gd name="T16" fmla="*/ 197 w 21600"/>
                <a:gd name="T17" fmla="*/ 181 h 21600"/>
                <a:gd name="T18" fmla="*/ 302 w 21600"/>
                <a:gd name="T19" fmla="*/ 181 h 21600"/>
                <a:gd name="T20" fmla="*/ 302 w 21600"/>
                <a:gd name="T21" fmla="*/ 283 h 21600"/>
                <a:gd name="T22" fmla="*/ 216 w 21600"/>
                <a:gd name="T23" fmla="*/ 297 h 21600"/>
                <a:gd name="T24" fmla="*/ 216 w 21600"/>
                <a:gd name="T25" fmla="*/ 297 h 21600"/>
                <a:gd name="T26" fmla="*/ 10 w 21600"/>
                <a:gd name="T27" fmla="*/ 474 h 21600"/>
                <a:gd name="T28" fmla="*/ 384 w 21600"/>
                <a:gd name="T29" fmla="*/ 330 h 21600"/>
                <a:gd name="T30" fmla="*/ 451 w 21600"/>
                <a:gd name="T31" fmla="*/ 200 h 21600"/>
                <a:gd name="T32" fmla="*/ 489 w 21600"/>
                <a:gd name="T33" fmla="*/ 167 h 21600"/>
                <a:gd name="T34" fmla="*/ 417 w 21600"/>
                <a:gd name="T35" fmla="*/ 102 h 21600"/>
                <a:gd name="T36" fmla="*/ 417 w 21600"/>
                <a:gd name="T37" fmla="*/ 102 h 2160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1600" h="21600">
                  <a:moveTo>
                    <a:pt x="18424" y="4659"/>
                  </a:moveTo>
                  <a:cubicBezTo>
                    <a:pt x="16941" y="2965"/>
                    <a:pt x="16941" y="2965"/>
                    <a:pt x="16941" y="2965"/>
                  </a:cubicBezTo>
                  <a:cubicBezTo>
                    <a:pt x="13976" y="0"/>
                    <a:pt x="13976" y="0"/>
                    <a:pt x="13976" y="0"/>
                  </a:cubicBezTo>
                  <a:cubicBezTo>
                    <a:pt x="13976" y="0"/>
                    <a:pt x="13976" y="0"/>
                    <a:pt x="12494" y="1482"/>
                  </a:cubicBezTo>
                  <a:cubicBezTo>
                    <a:pt x="11012" y="2965"/>
                    <a:pt x="6565" y="4659"/>
                    <a:pt x="6565" y="4659"/>
                  </a:cubicBezTo>
                  <a:cubicBezTo>
                    <a:pt x="0" y="21176"/>
                    <a:pt x="0" y="21176"/>
                    <a:pt x="0" y="21176"/>
                  </a:cubicBezTo>
                  <a:cubicBezTo>
                    <a:pt x="8047" y="12071"/>
                    <a:pt x="8047" y="12071"/>
                    <a:pt x="8047" y="12071"/>
                  </a:cubicBezTo>
                  <a:cubicBezTo>
                    <a:pt x="7624" y="10800"/>
                    <a:pt x="7835" y="9318"/>
                    <a:pt x="8682" y="8259"/>
                  </a:cubicBezTo>
                  <a:cubicBezTo>
                    <a:pt x="9953" y="6988"/>
                    <a:pt x="12071" y="6988"/>
                    <a:pt x="13341" y="8259"/>
                  </a:cubicBezTo>
                  <a:cubicBezTo>
                    <a:pt x="14400" y="9529"/>
                    <a:pt x="14400" y="11647"/>
                    <a:pt x="13341" y="12918"/>
                  </a:cubicBezTo>
                  <a:cubicBezTo>
                    <a:pt x="12282" y="13765"/>
                    <a:pt x="10800" y="13976"/>
                    <a:pt x="9529" y="13553"/>
                  </a:cubicBezTo>
                  <a:cubicBezTo>
                    <a:pt x="424" y="21600"/>
                    <a:pt x="424" y="21600"/>
                    <a:pt x="424" y="21600"/>
                  </a:cubicBezTo>
                  <a:cubicBezTo>
                    <a:pt x="16941" y="15035"/>
                    <a:pt x="16941" y="15035"/>
                    <a:pt x="16941" y="15035"/>
                  </a:cubicBezTo>
                  <a:cubicBezTo>
                    <a:pt x="16941" y="15035"/>
                    <a:pt x="18424" y="10588"/>
                    <a:pt x="19906" y="9106"/>
                  </a:cubicBezTo>
                  <a:cubicBezTo>
                    <a:pt x="21600" y="7624"/>
                    <a:pt x="21600" y="7624"/>
                    <a:pt x="21600" y="7624"/>
                  </a:cubicBezTo>
                  <a:lnTo>
                    <a:pt x="18424" y="4659"/>
                  </a:lnTo>
                  <a:close/>
                  <a:moveTo>
                    <a:pt x="18424" y="4659"/>
                  </a:moveTo>
                </a:path>
              </a:pathLst>
            </a:custGeom>
            <a:solidFill>
              <a:schemeClr val="bg1"/>
            </a:solidFill>
            <a:ln>
              <a:noFill/>
            </a:ln>
          </p:spPr>
          <p:txBody>
            <a:bodyPr lIns="0" tIns="0" rIns="0" bIns="0"/>
            <a:p>
              <a:endParaRPr lang="en-US">
                <a:solidFill>
                  <a:schemeClr val="tx1">
                    <a:lumMod val="50000"/>
                    <a:lumOff val="50000"/>
                  </a:schemeClr>
                </a:solidFill>
                <a:cs typeface="+mn-ea"/>
                <a:sym typeface="+mn-lt"/>
              </a:endParaRPr>
            </a:p>
          </p:txBody>
        </p:sp>
        <p:sp>
          <p:nvSpPr>
            <p:cNvPr id="21" name="Freeform 34"/>
            <p:cNvSpPr/>
            <p:nvPr>
              <p:custDataLst>
                <p:tags r:id="rId9"/>
              </p:custDataLst>
            </p:nvPr>
          </p:nvSpPr>
          <p:spPr bwMode="auto">
            <a:xfrm>
              <a:off x="9297525" y="3686933"/>
              <a:ext cx="137875" cy="133654"/>
            </a:xfrm>
            <a:custGeom>
              <a:avLst/>
              <a:gdLst>
                <a:gd name="T0" fmla="*/ 24 w 21600"/>
                <a:gd name="T1" fmla="*/ 0 h 21600"/>
                <a:gd name="T2" fmla="*/ 196 w 21600"/>
                <a:gd name="T3" fmla="*/ 167 h 21600"/>
                <a:gd name="T4" fmla="*/ 172 w 21600"/>
                <a:gd name="T5" fmla="*/ 190 h 21600"/>
                <a:gd name="T6" fmla="*/ 0 w 21600"/>
                <a:gd name="T7" fmla="*/ 23 h 21600"/>
                <a:gd name="T8" fmla="*/ 24 w 21600"/>
                <a:gd name="T9" fmla="*/ 0 h 21600"/>
                <a:gd name="T10" fmla="*/ 24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2667" y="0"/>
                  </a:moveTo>
                  <a:lnTo>
                    <a:pt x="21600" y="18933"/>
                  </a:lnTo>
                  <a:lnTo>
                    <a:pt x="18933" y="21600"/>
                  </a:lnTo>
                  <a:lnTo>
                    <a:pt x="0" y="2667"/>
                  </a:lnTo>
                  <a:lnTo>
                    <a:pt x="2667" y="0"/>
                  </a:lnTo>
                  <a:close/>
                  <a:moveTo>
                    <a:pt x="2667" y="0"/>
                  </a:moveTo>
                </a:path>
              </a:pathLst>
            </a:custGeom>
            <a:solidFill>
              <a:schemeClr val="bg1"/>
            </a:solidFill>
            <a:ln>
              <a:noFill/>
            </a:ln>
          </p:spPr>
          <p:txBody>
            <a:bodyPr lIns="0" tIns="0" rIns="0" bIns="0"/>
            <a:p>
              <a:endParaRPr lang="en-US">
                <a:solidFill>
                  <a:schemeClr val="tx1">
                    <a:lumMod val="50000"/>
                    <a:lumOff val="50000"/>
                  </a:schemeClr>
                </a:solidFill>
                <a:cs typeface="+mn-ea"/>
                <a:sym typeface="+mn-lt"/>
              </a:endParaRPr>
            </a:p>
          </p:txBody>
        </p:sp>
      </p:grpSp>
      <p:sp>
        <p:nvSpPr>
          <p:cNvPr id="5" name="文本框 4"/>
          <p:cNvSpPr txBox="1"/>
          <p:nvPr>
            <p:custDataLst>
              <p:tags r:id="rId10"/>
            </p:custDataLst>
          </p:nvPr>
        </p:nvSpPr>
        <p:spPr>
          <a:xfrm>
            <a:off x="4074795" y="1826260"/>
            <a:ext cx="2736215" cy="368300"/>
          </a:xfrm>
          <a:prstGeom prst="rect">
            <a:avLst/>
          </a:prstGeom>
          <a:noFill/>
        </p:spPr>
        <p:txBody>
          <a:bodyPr wrap="square" rtlCol="0" anchor="t">
            <a:spAutoFit/>
          </a:bodyPr>
          <a:p>
            <a:r>
              <a:rPr lang="zh-CN" altLang="en-US"/>
              <a:t>积极情绪</a:t>
            </a:r>
            <a:endParaRPr lang="zh-CN" altLang="en-US"/>
          </a:p>
        </p:txBody>
      </p:sp>
      <p:sp>
        <p:nvSpPr>
          <p:cNvPr id="4" name="文本框 3"/>
          <p:cNvSpPr txBox="1"/>
          <p:nvPr>
            <p:custDataLst>
              <p:tags r:id="rId11"/>
            </p:custDataLst>
          </p:nvPr>
        </p:nvSpPr>
        <p:spPr>
          <a:xfrm>
            <a:off x="4136390" y="4322445"/>
            <a:ext cx="2736215" cy="368300"/>
          </a:xfrm>
          <a:prstGeom prst="rect">
            <a:avLst/>
          </a:prstGeom>
          <a:noFill/>
        </p:spPr>
        <p:txBody>
          <a:bodyPr wrap="square" rtlCol="0" anchor="t">
            <a:spAutoFit/>
          </a:bodyPr>
          <a:p>
            <a:r>
              <a:rPr lang="zh-CN" altLang="en-US"/>
              <a:t>消极情绪</a:t>
            </a:r>
            <a:endParaRPr lang="zh-CN" altLang="en-US"/>
          </a:p>
        </p:txBody>
      </p:sp>
      <p:sp>
        <p:nvSpPr>
          <p:cNvPr id="6" name="文本框 5"/>
          <p:cNvSpPr txBox="1"/>
          <p:nvPr/>
        </p:nvSpPr>
        <p:spPr>
          <a:xfrm>
            <a:off x="3989705" y="2393315"/>
            <a:ext cx="2926715" cy="645160"/>
          </a:xfrm>
          <a:prstGeom prst="rect">
            <a:avLst/>
          </a:prstGeom>
          <a:noFill/>
        </p:spPr>
        <p:txBody>
          <a:bodyPr wrap="square" rtlCol="0">
            <a:spAutoFit/>
          </a:bodyPr>
          <a:p>
            <a:r>
              <a:rPr lang="zh-CN" altLang="en-US"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凡是对人的行动起促进、增力作用的情绪叫积极情绪。</a:t>
            </a:r>
            <a:endParaRPr lang="zh-CN" altLang="en-US"/>
          </a:p>
        </p:txBody>
      </p:sp>
      <p:sp>
        <p:nvSpPr>
          <p:cNvPr id="8" name="文本框 7"/>
          <p:cNvSpPr txBox="1"/>
          <p:nvPr/>
        </p:nvSpPr>
        <p:spPr>
          <a:xfrm>
            <a:off x="4136390" y="4915535"/>
            <a:ext cx="2926715" cy="645160"/>
          </a:xfrm>
          <a:prstGeom prst="rect">
            <a:avLst/>
          </a:prstGeom>
          <a:noFill/>
        </p:spPr>
        <p:txBody>
          <a:bodyPr wrap="square" rtlCol="0">
            <a:spAutoFit/>
          </a:bodyPr>
          <a:p>
            <a:r>
              <a:rPr lang="zh-CN" altLang="en-US"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凡是对人的行动起削弱、减力作用的情绪叫消极情绪。</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53" presetClass="entr" presetSubtype="16" fill="hold" nodeType="afterEffect">
                                  <p:stCondLst>
                                    <p:cond delay="0"/>
                                  </p:stCondLst>
                                  <p:childTnLst>
                                    <p:set>
                                      <p:cBhvr>
                                        <p:cTn id="17" dur="1" fill="hold">
                                          <p:stCondLst>
                                            <p:cond delay="0"/>
                                          </p:stCondLst>
                                        </p:cTn>
                                        <p:tgtEl>
                                          <p:spTgt spid="26"/>
                                        </p:tgtEl>
                                        <p:attrNameLst>
                                          <p:attrName>style.visibility</p:attrName>
                                        </p:attrNameLst>
                                      </p:cBhvr>
                                      <p:to>
                                        <p:strVal val="visible"/>
                                      </p:to>
                                    </p:set>
                                    <p:anim calcmode="lin" valueType="num">
                                      <p:cBhvr>
                                        <p:cTn id="18" dur="500" fill="hold"/>
                                        <p:tgtEl>
                                          <p:spTgt spid="26"/>
                                        </p:tgtEl>
                                        <p:attrNameLst>
                                          <p:attrName>ppt_w</p:attrName>
                                        </p:attrNameLst>
                                      </p:cBhvr>
                                      <p:tavLst>
                                        <p:tav tm="0">
                                          <p:val>
                                            <p:fltVal val="0"/>
                                          </p:val>
                                        </p:tav>
                                        <p:tav tm="100000">
                                          <p:val>
                                            <p:strVal val="#ppt_w"/>
                                          </p:val>
                                        </p:tav>
                                      </p:tavLst>
                                    </p:anim>
                                    <p:anim calcmode="lin" valueType="num">
                                      <p:cBhvr>
                                        <p:cTn id="19" dur="500" fill="hold"/>
                                        <p:tgtEl>
                                          <p:spTgt spid="26"/>
                                        </p:tgtEl>
                                        <p:attrNameLst>
                                          <p:attrName>ppt_h</p:attrName>
                                        </p:attrNameLst>
                                      </p:cBhvr>
                                      <p:tavLst>
                                        <p:tav tm="0">
                                          <p:val>
                                            <p:fltVal val="0"/>
                                          </p:val>
                                        </p:tav>
                                        <p:tav tm="100000">
                                          <p:val>
                                            <p:strVal val="#ppt_h"/>
                                          </p:val>
                                        </p:tav>
                                      </p:tavLst>
                                    </p:anim>
                                    <p:animEffect transition="in" filter="fade">
                                      <p:cBhvr>
                                        <p:cTn id="20" dur="500"/>
                                        <p:tgtEl>
                                          <p:spTgt spid="26"/>
                                        </p:tgtEl>
                                      </p:cBhvr>
                                    </p:animEffect>
                                  </p:childTnLst>
                                </p:cTn>
                              </p:par>
                            </p:childTnLst>
                          </p:cTn>
                        </p:par>
                        <p:par>
                          <p:cTn id="21" fill="hold">
                            <p:stCondLst>
                              <p:cond delay="1500"/>
                            </p:stCondLst>
                            <p:childTnLst>
                              <p:par>
                                <p:cTn id="22" presetID="22" presetClass="entr" presetSubtype="8" fill="hold" nodeType="afterEffect">
                                  <p:stCondLst>
                                    <p:cond delay="0"/>
                                  </p:stCondLst>
                                  <p:childTnLst>
                                    <p:set>
                                      <p:cBhvr>
                                        <p:cTn id="23" dur="1" fill="hold">
                                          <p:stCondLst>
                                            <p:cond delay="0"/>
                                          </p:stCondLst>
                                        </p:cTn>
                                        <p:tgtEl>
                                          <p:spTgt spid="22"/>
                                        </p:tgtEl>
                                        <p:attrNameLst>
                                          <p:attrName>style.visibility</p:attrName>
                                        </p:attrNameLst>
                                      </p:cBhvr>
                                      <p:to>
                                        <p:strVal val="visible"/>
                                      </p:to>
                                    </p:set>
                                    <p:animEffect transition="in" filter="wipe(left)">
                                      <p:cBhvr>
                                        <p:cTn id="2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矩形 39"/>
          <p:cNvSpPr/>
          <p:nvPr/>
        </p:nvSpPr>
        <p:spPr>
          <a:xfrm>
            <a:off x="2799377" y="395904"/>
            <a:ext cx="6847237"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三、情绪的分类</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3" name="矩形 2"/>
          <p:cNvSpPr/>
          <p:nvPr/>
        </p:nvSpPr>
        <p:spPr>
          <a:xfrm>
            <a:off x="1527175" y="1159510"/>
            <a:ext cx="8253095" cy="648970"/>
          </a:xfrm>
          <a:prstGeom prst="rect">
            <a:avLst/>
          </a:prstGeom>
        </p:spPr>
        <p:txBody>
          <a:bodyPr wrap="square">
            <a:noAutofit/>
          </a:bodyPr>
          <a:p>
            <a:pPr algn="just">
              <a:lnSpc>
                <a:spcPct val="150000"/>
              </a:lnSpc>
              <a:spcBef>
                <a:spcPts val="0"/>
              </a:spcBef>
              <a:spcAft>
                <a:spcPts val="0"/>
              </a:spcAft>
            </a:pPr>
            <a:r>
              <a:rPr lang="zh-CN" altLang="en-US" sz="2000" b="1" i="0" dirty="0">
                <a:solidFill>
                  <a:schemeClr val="accent1"/>
                </a:solidFill>
                <a:effectLst/>
                <a:latin typeface="思源宋体 CN" panose="02020400000000000000" pitchFamily="18" charset="-122"/>
                <a:ea typeface="思源宋体 CN" panose="02020400000000000000" pitchFamily="18" charset="-122"/>
                <a:sym typeface="思源宋体 CN" panose="02020400000000000000" pitchFamily="18" charset="-122"/>
              </a:rPr>
              <a:t>（二）根据情绪的社会功能进行分类</a:t>
            </a:r>
            <a:endParaRPr lang="zh-CN" altLang="en-US" sz="2000" b="1" i="0" dirty="0">
              <a:solidFill>
                <a:schemeClr val="accent1"/>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a:p>
            <a:pPr algn="just">
              <a:lnSpc>
                <a:spcPct val="150000"/>
              </a:lnSpc>
              <a:spcBef>
                <a:spcPts val="0"/>
              </a:spcBef>
              <a:spcAft>
                <a:spcPts val="0"/>
              </a:spcAft>
            </a:pP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nvGrpSpPr>
          <p:cNvPr id="22" name="Group 35"/>
          <p:cNvGrpSpPr/>
          <p:nvPr/>
        </p:nvGrpSpPr>
        <p:grpSpPr>
          <a:xfrm>
            <a:off x="2141405" y="2081607"/>
            <a:ext cx="1502060" cy="3298319"/>
            <a:chOff x="4191000" y="1860815"/>
            <a:chExt cx="1126545" cy="2473739"/>
          </a:xfrm>
        </p:grpSpPr>
        <p:cxnSp>
          <p:nvCxnSpPr>
            <p:cNvPr id="23" name="Elbow Connector 36"/>
            <p:cNvCxnSpPr/>
            <p:nvPr/>
          </p:nvCxnSpPr>
          <p:spPr>
            <a:xfrm flipV="1">
              <a:off x="4191000" y="1860815"/>
              <a:ext cx="1126545" cy="1244335"/>
            </a:xfrm>
            <a:prstGeom prst="bentConnector3">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4" name="Elbow Connector 37"/>
            <p:cNvCxnSpPr/>
            <p:nvPr/>
          </p:nvCxnSpPr>
          <p:spPr>
            <a:xfrm>
              <a:off x="4191000" y="3105150"/>
              <a:ext cx="1126544" cy="1229404"/>
            </a:xfrm>
            <a:prstGeom prst="bentConnector3">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38"/>
            <p:cNvCxnSpPr/>
            <p:nvPr/>
          </p:nvCxnSpPr>
          <p:spPr>
            <a:xfrm>
              <a:off x="4191000" y="3105150"/>
              <a:ext cx="1126545" cy="24"/>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26" name="Group 39"/>
          <p:cNvGrpSpPr/>
          <p:nvPr/>
        </p:nvGrpSpPr>
        <p:grpSpPr>
          <a:xfrm>
            <a:off x="1388292" y="3205728"/>
            <a:ext cx="950647" cy="956613"/>
            <a:chOff x="1524000" y="1777501"/>
            <a:chExt cx="712985" cy="717460"/>
          </a:xfrm>
        </p:grpSpPr>
        <p:sp>
          <p:nvSpPr>
            <p:cNvPr id="27" name="Oval 40"/>
            <p:cNvSpPr/>
            <p:nvPr/>
          </p:nvSpPr>
          <p:spPr>
            <a:xfrm>
              <a:off x="1524000" y="1777501"/>
              <a:ext cx="712985" cy="717460"/>
            </a:xfrm>
            <a:prstGeom prst="ellipse">
              <a:avLst/>
            </a:prstGeom>
            <a:solidFill>
              <a:schemeClr val="accent1">
                <a:lumMod val="75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defRPr/>
              </a:pPr>
              <a:endParaRPr lang="en-US" sz="11735">
                <a:solidFill>
                  <a:schemeClr val="bg1"/>
                </a:solidFill>
                <a:cs typeface="+mn-ea"/>
                <a:sym typeface="+mn-lt"/>
              </a:endParaRPr>
            </a:p>
          </p:txBody>
        </p:sp>
        <p:grpSp>
          <p:nvGrpSpPr>
            <p:cNvPr id="28" name="Group 41"/>
            <p:cNvGrpSpPr/>
            <p:nvPr/>
          </p:nvGrpSpPr>
          <p:grpSpPr>
            <a:xfrm>
              <a:off x="1658190" y="1956445"/>
              <a:ext cx="444604" cy="359572"/>
              <a:chOff x="312738" y="3205163"/>
              <a:chExt cx="290513" cy="234950"/>
            </a:xfrm>
            <a:solidFill>
              <a:schemeClr val="bg1"/>
            </a:solidFill>
          </p:grpSpPr>
          <p:sp>
            <p:nvSpPr>
              <p:cNvPr id="29" name="Freeform 5"/>
              <p:cNvSpPr>
                <a:spLocks noEditPoints="1"/>
              </p:cNvSpPr>
              <p:nvPr/>
            </p:nvSpPr>
            <p:spPr bwMode="auto">
              <a:xfrm>
                <a:off x="312738" y="3205163"/>
                <a:ext cx="290513" cy="234950"/>
              </a:xfrm>
              <a:custGeom>
                <a:avLst/>
                <a:gdLst>
                  <a:gd name="T0" fmla="*/ 78 w 153"/>
                  <a:gd name="T1" fmla="*/ 0 h 124"/>
                  <a:gd name="T2" fmla="*/ 0 w 153"/>
                  <a:gd name="T3" fmla="*/ 68 h 124"/>
                  <a:gd name="T4" fmla="*/ 15 w 153"/>
                  <a:gd name="T5" fmla="*/ 68 h 124"/>
                  <a:gd name="T6" fmla="*/ 21 w 153"/>
                  <a:gd name="T7" fmla="*/ 63 h 124"/>
                  <a:gd name="T8" fmla="*/ 21 w 153"/>
                  <a:gd name="T9" fmla="*/ 120 h 124"/>
                  <a:gd name="T10" fmla="*/ 24 w 153"/>
                  <a:gd name="T11" fmla="*/ 124 h 124"/>
                  <a:gd name="T12" fmla="*/ 62 w 153"/>
                  <a:gd name="T13" fmla="*/ 124 h 124"/>
                  <a:gd name="T14" fmla="*/ 62 w 153"/>
                  <a:gd name="T15" fmla="*/ 92 h 124"/>
                  <a:gd name="T16" fmla="*/ 67 w 153"/>
                  <a:gd name="T17" fmla="*/ 87 h 124"/>
                  <a:gd name="T18" fmla="*/ 83 w 153"/>
                  <a:gd name="T19" fmla="*/ 87 h 124"/>
                  <a:gd name="T20" fmla="*/ 89 w 153"/>
                  <a:gd name="T21" fmla="*/ 92 h 124"/>
                  <a:gd name="T22" fmla="*/ 88 w 153"/>
                  <a:gd name="T23" fmla="*/ 124 h 124"/>
                  <a:gd name="T24" fmla="*/ 126 w 153"/>
                  <a:gd name="T25" fmla="*/ 124 h 124"/>
                  <a:gd name="T26" fmla="*/ 130 w 153"/>
                  <a:gd name="T27" fmla="*/ 119 h 124"/>
                  <a:gd name="T28" fmla="*/ 130 w 153"/>
                  <a:gd name="T29" fmla="*/ 62 h 124"/>
                  <a:gd name="T30" fmla="*/ 136 w 153"/>
                  <a:gd name="T31" fmla="*/ 68 h 124"/>
                  <a:gd name="T32" fmla="*/ 153 w 153"/>
                  <a:gd name="T33" fmla="*/ 68 h 124"/>
                  <a:gd name="T34" fmla="*/ 78 w 153"/>
                  <a:gd name="T35" fmla="*/ 0 h 124"/>
                  <a:gd name="T36" fmla="*/ 76 w 153"/>
                  <a:gd name="T37" fmla="*/ 75 h 124"/>
                  <a:gd name="T38" fmla="*/ 59 w 153"/>
                  <a:gd name="T39" fmla="*/ 59 h 124"/>
                  <a:gd name="T40" fmla="*/ 76 w 153"/>
                  <a:gd name="T41" fmla="*/ 42 h 124"/>
                  <a:gd name="T42" fmla="*/ 92 w 153"/>
                  <a:gd name="T43" fmla="*/ 59 h 124"/>
                  <a:gd name="T44" fmla="*/ 76 w 153"/>
                  <a:gd name="T45" fmla="*/ 75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124">
                    <a:moveTo>
                      <a:pt x="78" y="0"/>
                    </a:moveTo>
                    <a:cubicBezTo>
                      <a:pt x="0" y="68"/>
                      <a:pt x="0" y="68"/>
                      <a:pt x="0" y="68"/>
                    </a:cubicBezTo>
                    <a:cubicBezTo>
                      <a:pt x="0" y="68"/>
                      <a:pt x="5" y="77"/>
                      <a:pt x="15" y="68"/>
                    </a:cubicBezTo>
                    <a:cubicBezTo>
                      <a:pt x="21" y="63"/>
                      <a:pt x="21" y="63"/>
                      <a:pt x="21" y="63"/>
                    </a:cubicBezTo>
                    <a:cubicBezTo>
                      <a:pt x="21" y="120"/>
                      <a:pt x="21" y="120"/>
                      <a:pt x="21" y="120"/>
                    </a:cubicBezTo>
                    <a:cubicBezTo>
                      <a:pt x="21" y="120"/>
                      <a:pt x="20" y="124"/>
                      <a:pt x="24" y="124"/>
                    </a:cubicBezTo>
                    <a:cubicBezTo>
                      <a:pt x="28" y="124"/>
                      <a:pt x="62" y="124"/>
                      <a:pt x="62" y="124"/>
                    </a:cubicBezTo>
                    <a:cubicBezTo>
                      <a:pt x="62" y="92"/>
                      <a:pt x="62" y="92"/>
                      <a:pt x="62" y="92"/>
                    </a:cubicBezTo>
                    <a:cubicBezTo>
                      <a:pt x="62" y="92"/>
                      <a:pt x="62" y="87"/>
                      <a:pt x="67" y="87"/>
                    </a:cubicBezTo>
                    <a:cubicBezTo>
                      <a:pt x="83" y="87"/>
                      <a:pt x="83" y="87"/>
                      <a:pt x="83" y="87"/>
                    </a:cubicBezTo>
                    <a:cubicBezTo>
                      <a:pt x="89" y="87"/>
                      <a:pt x="89" y="92"/>
                      <a:pt x="89" y="92"/>
                    </a:cubicBezTo>
                    <a:cubicBezTo>
                      <a:pt x="88" y="124"/>
                      <a:pt x="88" y="124"/>
                      <a:pt x="88" y="124"/>
                    </a:cubicBezTo>
                    <a:cubicBezTo>
                      <a:pt x="88" y="124"/>
                      <a:pt x="121" y="124"/>
                      <a:pt x="126" y="124"/>
                    </a:cubicBezTo>
                    <a:cubicBezTo>
                      <a:pt x="130" y="124"/>
                      <a:pt x="130" y="119"/>
                      <a:pt x="130" y="119"/>
                    </a:cubicBezTo>
                    <a:cubicBezTo>
                      <a:pt x="130" y="62"/>
                      <a:pt x="130" y="62"/>
                      <a:pt x="130" y="62"/>
                    </a:cubicBezTo>
                    <a:cubicBezTo>
                      <a:pt x="136" y="68"/>
                      <a:pt x="136" y="68"/>
                      <a:pt x="136" y="68"/>
                    </a:cubicBezTo>
                    <a:cubicBezTo>
                      <a:pt x="148" y="76"/>
                      <a:pt x="153" y="68"/>
                      <a:pt x="153" y="68"/>
                    </a:cubicBezTo>
                    <a:lnTo>
                      <a:pt x="78" y="0"/>
                    </a:lnTo>
                    <a:close/>
                    <a:moveTo>
                      <a:pt x="76" y="75"/>
                    </a:moveTo>
                    <a:cubicBezTo>
                      <a:pt x="67" y="75"/>
                      <a:pt x="59" y="68"/>
                      <a:pt x="59" y="59"/>
                    </a:cubicBezTo>
                    <a:cubicBezTo>
                      <a:pt x="59" y="50"/>
                      <a:pt x="67" y="42"/>
                      <a:pt x="76" y="42"/>
                    </a:cubicBezTo>
                    <a:cubicBezTo>
                      <a:pt x="85" y="42"/>
                      <a:pt x="92" y="50"/>
                      <a:pt x="92" y="59"/>
                    </a:cubicBezTo>
                    <a:cubicBezTo>
                      <a:pt x="92" y="68"/>
                      <a:pt x="85" y="75"/>
                      <a:pt x="76" y="7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cs typeface="+mn-ea"/>
                  <a:sym typeface="+mn-lt"/>
                </a:endParaRPr>
              </a:p>
            </p:txBody>
          </p:sp>
          <p:sp>
            <p:nvSpPr>
              <p:cNvPr id="30" name="Freeform 6"/>
              <p:cNvSpPr/>
              <p:nvPr/>
            </p:nvSpPr>
            <p:spPr bwMode="auto">
              <a:xfrm>
                <a:off x="541338" y="3233738"/>
                <a:ext cx="28575" cy="58738"/>
              </a:xfrm>
              <a:custGeom>
                <a:avLst/>
                <a:gdLst>
                  <a:gd name="T0" fmla="*/ 18 w 18"/>
                  <a:gd name="T1" fmla="*/ 37 h 37"/>
                  <a:gd name="T2" fmla="*/ 18 w 18"/>
                  <a:gd name="T3" fmla="*/ 0 h 37"/>
                  <a:gd name="T4" fmla="*/ 0 w 18"/>
                  <a:gd name="T5" fmla="*/ 0 h 37"/>
                  <a:gd name="T6" fmla="*/ 0 w 18"/>
                  <a:gd name="T7" fmla="*/ 21 h 37"/>
                  <a:gd name="T8" fmla="*/ 18 w 18"/>
                  <a:gd name="T9" fmla="*/ 37 h 37"/>
                </a:gdLst>
                <a:ahLst/>
                <a:cxnLst>
                  <a:cxn ang="0">
                    <a:pos x="T0" y="T1"/>
                  </a:cxn>
                  <a:cxn ang="0">
                    <a:pos x="T2" y="T3"/>
                  </a:cxn>
                  <a:cxn ang="0">
                    <a:pos x="T4" y="T5"/>
                  </a:cxn>
                  <a:cxn ang="0">
                    <a:pos x="T6" y="T7"/>
                  </a:cxn>
                  <a:cxn ang="0">
                    <a:pos x="T8" y="T9"/>
                  </a:cxn>
                </a:cxnLst>
                <a:rect l="0" t="0" r="r" b="b"/>
                <a:pathLst>
                  <a:path w="18" h="37">
                    <a:moveTo>
                      <a:pt x="18" y="37"/>
                    </a:moveTo>
                    <a:lnTo>
                      <a:pt x="18" y="0"/>
                    </a:lnTo>
                    <a:lnTo>
                      <a:pt x="0" y="0"/>
                    </a:lnTo>
                    <a:lnTo>
                      <a:pt x="0" y="21"/>
                    </a:lnTo>
                    <a:lnTo>
                      <a:pt x="18" y="3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cs typeface="+mn-ea"/>
                  <a:sym typeface="+mn-lt"/>
                </a:endParaRPr>
              </a:p>
            </p:txBody>
          </p:sp>
          <p:sp>
            <p:nvSpPr>
              <p:cNvPr id="31" name="Oval 7"/>
              <p:cNvSpPr>
                <a:spLocks noChangeArrowheads="1"/>
              </p:cNvSpPr>
              <p:nvPr/>
            </p:nvSpPr>
            <p:spPr bwMode="auto">
              <a:xfrm>
                <a:off x="439738" y="3300413"/>
                <a:ext cx="33338" cy="3175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cs typeface="+mn-ea"/>
                  <a:sym typeface="+mn-lt"/>
                </a:endParaRPr>
              </a:p>
            </p:txBody>
          </p:sp>
        </p:grpSp>
      </p:grpSp>
      <p:grpSp>
        <p:nvGrpSpPr>
          <p:cNvPr id="10" name="Group 23"/>
          <p:cNvGrpSpPr/>
          <p:nvPr>
            <p:custDataLst>
              <p:tags r:id="rId1"/>
            </p:custDataLst>
          </p:nvPr>
        </p:nvGrpSpPr>
        <p:grpSpPr>
          <a:xfrm rot="0">
            <a:off x="3681095" y="1807210"/>
            <a:ext cx="462915" cy="462915"/>
            <a:chOff x="8876381" y="3510900"/>
            <a:chExt cx="720966" cy="720966"/>
          </a:xfrm>
        </p:grpSpPr>
        <p:sp>
          <p:nvSpPr>
            <p:cNvPr id="11" name="Rounded Rectangle 24"/>
            <p:cNvSpPr/>
            <p:nvPr>
              <p:custDataLst>
                <p:tags r:id="rId2"/>
              </p:custDataLst>
            </p:nvPr>
          </p:nvSpPr>
          <p:spPr>
            <a:xfrm>
              <a:off x="8876381" y="3510900"/>
              <a:ext cx="720966" cy="720966"/>
            </a:xfrm>
            <a:prstGeom prst="round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50000"/>
                    <a:lumOff val="50000"/>
                  </a:schemeClr>
                </a:solidFill>
                <a:cs typeface="+mn-ea"/>
                <a:sym typeface="+mn-lt"/>
              </a:endParaRPr>
            </a:p>
          </p:txBody>
        </p:sp>
        <p:sp>
          <p:nvSpPr>
            <p:cNvPr id="12" name="Freeform 28"/>
            <p:cNvSpPr/>
            <p:nvPr>
              <p:custDataLst>
                <p:tags r:id="rId3"/>
              </p:custDataLst>
            </p:nvPr>
          </p:nvSpPr>
          <p:spPr bwMode="auto">
            <a:xfrm>
              <a:off x="9051319" y="3725622"/>
              <a:ext cx="343986" cy="333710"/>
            </a:xfrm>
            <a:custGeom>
              <a:avLst/>
              <a:gdLst>
                <a:gd name="T0" fmla="*/ 417 w 21600"/>
                <a:gd name="T1" fmla="*/ 102 h 21600"/>
                <a:gd name="T2" fmla="*/ 384 w 21600"/>
                <a:gd name="T3" fmla="*/ 65 h 21600"/>
                <a:gd name="T4" fmla="*/ 316 w 21600"/>
                <a:gd name="T5" fmla="*/ 0 h 21600"/>
                <a:gd name="T6" fmla="*/ 283 w 21600"/>
                <a:gd name="T7" fmla="*/ 33 h 21600"/>
                <a:gd name="T8" fmla="*/ 149 w 21600"/>
                <a:gd name="T9" fmla="*/ 102 h 21600"/>
                <a:gd name="T10" fmla="*/ 0 w 21600"/>
                <a:gd name="T11" fmla="*/ 465 h 21600"/>
                <a:gd name="T12" fmla="*/ 182 w 21600"/>
                <a:gd name="T13" fmla="*/ 265 h 21600"/>
                <a:gd name="T14" fmla="*/ 182 w 21600"/>
                <a:gd name="T15" fmla="*/ 265 h 21600"/>
                <a:gd name="T16" fmla="*/ 197 w 21600"/>
                <a:gd name="T17" fmla="*/ 181 h 21600"/>
                <a:gd name="T18" fmla="*/ 302 w 21600"/>
                <a:gd name="T19" fmla="*/ 181 h 21600"/>
                <a:gd name="T20" fmla="*/ 302 w 21600"/>
                <a:gd name="T21" fmla="*/ 283 h 21600"/>
                <a:gd name="T22" fmla="*/ 216 w 21600"/>
                <a:gd name="T23" fmla="*/ 297 h 21600"/>
                <a:gd name="T24" fmla="*/ 216 w 21600"/>
                <a:gd name="T25" fmla="*/ 297 h 21600"/>
                <a:gd name="T26" fmla="*/ 10 w 21600"/>
                <a:gd name="T27" fmla="*/ 474 h 21600"/>
                <a:gd name="T28" fmla="*/ 384 w 21600"/>
                <a:gd name="T29" fmla="*/ 330 h 21600"/>
                <a:gd name="T30" fmla="*/ 451 w 21600"/>
                <a:gd name="T31" fmla="*/ 200 h 21600"/>
                <a:gd name="T32" fmla="*/ 489 w 21600"/>
                <a:gd name="T33" fmla="*/ 167 h 21600"/>
                <a:gd name="T34" fmla="*/ 417 w 21600"/>
                <a:gd name="T35" fmla="*/ 102 h 21600"/>
                <a:gd name="T36" fmla="*/ 417 w 21600"/>
                <a:gd name="T37" fmla="*/ 102 h 2160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1600" h="21600">
                  <a:moveTo>
                    <a:pt x="18424" y="4659"/>
                  </a:moveTo>
                  <a:cubicBezTo>
                    <a:pt x="16941" y="2965"/>
                    <a:pt x="16941" y="2965"/>
                    <a:pt x="16941" y="2965"/>
                  </a:cubicBezTo>
                  <a:cubicBezTo>
                    <a:pt x="13976" y="0"/>
                    <a:pt x="13976" y="0"/>
                    <a:pt x="13976" y="0"/>
                  </a:cubicBezTo>
                  <a:cubicBezTo>
                    <a:pt x="13976" y="0"/>
                    <a:pt x="13976" y="0"/>
                    <a:pt x="12494" y="1482"/>
                  </a:cubicBezTo>
                  <a:cubicBezTo>
                    <a:pt x="11012" y="2965"/>
                    <a:pt x="6565" y="4659"/>
                    <a:pt x="6565" y="4659"/>
                  </a:cubicBezTo>
                  <a:cubicBezTo>
                    <a:pt x="0" y="21176"/>
                    <a:pt x="0" y="21176"/>
                    <a:pt x="0" y="21176"/>
                  </a:cubicBezTo>
                  <a:cubicBezTo>
                    <a:pt x="8047" y="12071"/>
                    <a:pt x="8047" y="12071"/>
                    <a:pt x="8047" y="12071"/>
                  </a:cubicBezTo>
                  <a:cubicBezTo>
                    <a:pt x="7624" y="10800"/>
                    <a:pt x="7835" y="9318"/>
                    <a:pt x="8682" y="8259"/>
                  </a:cubicBezTo>
                  <a:cubicBezTo>
                    <a:pt x="9953" y="6988"/>
                    <a:pt x="12071" y="6988"/>
                    <a:pt x="13341" y="8259"/>
                  </a:cubicBezTo>
                  <a:cubicBezTo>
                    <a:pt x="14400" y="9529"/>
                    <a:pt x="14400" y="11647"/>
                    <a:pt x="13341" y="12918"/>
                  </a:cubicBezTo>
                  <a:cubicBezTo>
                    <a:pt x="12282" y="13765"/>
                    <a:pt x="10800" y="13976"/>
                    <a:pt x="9529" y="13553"/>
                  </a:cubicBezTo>
                  <a:cubicBezTo>
                    <a:pt x="424" y="21600"/>
                    <a:pt x="424" y="21600"/>
                    <a:pt x="424" y="21600"/>
                  </a:cubicBezTo>
                  <a:cubicBezTo>
                    <a:pt x="16941" y="15035"/>
                    <a:pt x="16941" y="15035"/>
                    <a:pt x="16941" y="15035"/>
                  </a:cubicBezTo>
                  <a:cubicBezTo>
                    <a:pt x="16941" y="15035"/>
                    <a:pt x="18424" y="10588"/>
                    <a:pt x="19906" y="9106"/>
                  </a:cubicBezTo>
                  <a:cubicBezTo>
                    <a:pt x="21600" y="7624"/>
                    <a:pt x="21600" y="7624"/>
                    <a:pt x="21600" y="7624"/>
                  </a:cubicBezTo>
                  <a:lnTo>
                    <a:pt x="18424" y="4659"/>
                  </a:lnTo>
                  <a:close/>
                  <a:moveTo>
                    <a:pt x="18424" y="4659"/>
                  </a:moveTo>
                </a:path>
              </a:pathLst>
            </a:custGeom>
            <a:solidFill>
              <a:schemeClr val="bg1"/>
            </a:solidFill>
            <a:ln>
              <a:noFill/>
            </a:ln>
          </p:spPr>
          <p:txBody>
            <a:bodyPr lIns="0" tIns="0" rIns="0" bIns="0"/>
            <a:lstStyle/>
            <a:p>
              <a:endParaRPr lang="en-US">
                <a:solidFill>
                  <a:schemeClr val="tx1">
                    <a:lumMod val="50000"/>
                    <a:lumOff val="50000"/>
                  </a:schemeClr>
                </a:solidFill>
                <a:cs typeface="+mn-ea"/>
                <a:sym typeface="+mn-lt"/>
              </a:endParaRPr>
            </a:p>
          </p:txBody>
        </p:sp>
        <p:sp>
          <p:nvSpPr>
            <p:cNvPr id="13" name="Freeform 30"/>
            <p:cNvSpPr/>
            <p:nvPr>
              <p:custDataLst>
                <p:tags r:id="rId4"/>
              </p:custDataLst>
            </p:nvPr>
          </p:nvSpPr>
          <p:spPr bwMode="auto">
            <a:xfrm>
              <a:off x="9297525" y="3686933"/>
              <a:ext cx="137875" cy="133654"/>
            </a:xfrm>
            <a:custGeom>
              <a:avLst/>
              <a:gdLst>
                <a:gd name="T0" fmla="*/ 24 w 21600"/>
                <a:gd name="T1" fmla="*/ 0 h 21600"/>
                <a:gd name="T2" fmla="*/ 196 w 21600"/>
                <a:gd name="T3" fmla="*/ 167 h 21600"/>
                <a:gd name="T4" fmla="*/ 172 w 21600"/>
                <a:gd name="T5" fmla="*/ 190 h 21600"/>
                <a:gd name="T6" fmla="*/ 0 w 21600"/>
                <a:gd name="T7" fmla="*/ 23 h 21600"/>
                <a:gd name="T8" fmla="*/ 24 w 21600"/>
                <a:gd name="T9" fmla="*/ 0 h 21600"/>
                <a:gd name="T10" fmla="*/ 24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2667" y="0"/>
                  </a:moveTo>
                  <a:lnTo>
                    <a:pt x="21600" y="18933"/>
                  </a:lnTo>
                  <a:lnTo>
                    <a:pt x="18933" y="21600"/>
                  </a:lnTo>
                  <a:lnTo>
                    <a:pt x="0" y="2667"/>
                  </a:lnTo>
                  <a:lnTo>
                    <a:pt x="2667" y="0"/>
                  </a:lnTo>
                  <a:close/>
                  <a:moveTo>
                    <a:pt x="2667" y="0"/>
                  </a:moveTo>
                </a:path>
              </a:pathLst>
            </a:custGeom>
            <a:solidFill>
              <a:schemeClr val="bg1"/>
            </a:solidFill>
            <a:ln>
              <a:noFill/>
            </a:ln>
          </p:spPr>
          <p:txBody>
            <a:bodyPr lIns="0" tIns="0" rIns="0" bIns="0"/>
            <a:lstStyle/>
            <a:p>
              <a:endParaRPr lang="en-US">
                <a:solidFill>
                  <a:schemeClr val="tx1">
                    <a:lumMod val="50000"/>
                    <a:lumOff val="50000"/>
                  </a:schemeClr>
                </a:solidFill>
                <a:cs typeface="+mn-ea"/>
                <a:sym typeface="+mn-lt"/>
              </a:endParaRPr>
            </a:p>
          </p:txBody>
        </p:sp>
      </p:grpSp>
      <p:grpSp>
        <p:nvGrpSpPr>
          <p:cNvPr id="14" name="Group 27"/>
          <p:cNvGrpSpPr/>
          <p:nvPr>
            <p:custDataLst>
              <p:tags r:id="rId5"/>
            </p:custDataLst>
          </p:nvPr>
        </p:nvGrpSpPr>
        <p:grpSpPr>
          <a:xfrm rot="0">
            <a:off x="3681095" y="3442970"/>
            <a:ext cx="462915" cy="462915"/>
            <a:chOff x="8876381" y="3510900"/>
            <a:chExt cx="720966" cy="720966"/>
          </a:xfrm>
        </p:grpSpPr>
        <p:sp>
          <p:nvSpPr>
            <p:cNvPr id="15" name="Rounded Rectangle 28"/>
            <p:cNvSpPr/>
            <p:nvPr>
              <p:custDataLst>
                <p:tags r:id="rId6"/>
              </p:custDataLst>
            </p:nvPr>
          </p:nvSpPr>
          <p:spPr>
            <a:xfrm>
              <a:off x="8876381" y="3510900"/>
              <a:ext cx="720966" cy="720966"/>
            </a:xfrm>
            <a:prstGeom prst="round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50000"/>
                    <a:lumOff val="50000"/>
                  </a:schemeClr>
                </a:solidFill>
                <a:cs typeface="+mn-ea"/>
                <a:sym typeface="+mn-lt"/>
              </a:endParaRPr>
            </a:p>
          </p:txBody>
        </p:sp>
        <p:sp>
          <p:nvSpPr>
            <p:cNvPr id="16" name="Freeform 28"/>
            <p:cNvSpPr/>
            <p:nvPr>
              <p:custDataLst>
                <p:tags r:id="rId7"/>
              </p:custDataLst>
            </p:nvPr>
          </p:nvSpPr>
          <p:spPr bwMode="auto">
            <a:xfrm>
              <a:off x="9051319" y="3725622"/>
              <a:ext cx="343986" cy="333710"/>
            </a:xfrm>
            <a:custGeom>
              <a:avLst/>
              <a:gdLst>
                <a:gd name="T0" fmla="*/ 417 w 21600"/>
                <a:gd name="T1" fmla="*/ 102 h 21600"/>
                <a:gd name="T2" fmla="*/ 384 w 21600"/>
                <a:gd name="T3" fmla="*/ 65 h 21600"/>
                <a:gd name="T4" fmla="*/ 316 w 21600"/>
                <a:gd name="T5" fmla="*/ 0 h 21600"/>
                <a:gd name="T6" fmla="*/ 283 w 21600"/>
                <a:gd name="T7" fmla="*/ 33 h 21600"/>
                <a:gd name="T8" fmla="*/ 149 w 21600"/>
                <a:gd name="T9" fmla="*/ 102 h 21600"/>
                <a:gd name="T10" fmla="*/ 0 w 21600"/>
                <a:gd name="T11" fmla="*/ 465 h 21600"/>
                <a:gd name="T12" fmla="*/ 182 w 21600"/>
                <a:gd name="T13" fmla="*/ 265 h 21600"/>
                <a:gd name="T14" fmla="*/ 182 w 21600"/>
                <a:gd name="T15" fmla="*/ 265 h 21600"/>
                <a:gd name="T16" fmla="*/ 197 w 21600"/>
                <a:gd name="T17" fmla="*/ 181 h 21600"/>
                <a:gd name="T18" fmla="*/ 302 w 21600"/>
                <a:gd name="T19" fmla="*/ 181 h 21600"/>
                <a:gd name="T20" fmla="*/ 302 w 21600"/>
                <a:gd name="T21" fmla="*/ 283 h 21600"/>
                <a:gd name="T22" fmla="*/ 216 w 21600"/>
                <a:gd name="T23" fmla="*/ 297 h 21600"/>
                <a:gd name="T24" fmla="*/ 216 w 21600"/>
                <a:gd name="T25" fmla="*/ 297 h 21600"/>
                <a:gd name="T26" fmla="*/ 10 w 21600"/>
                <a:gd name="T27" fmla="*/ 474 h 21600"/>
                <a:gd name="T28" fmla="*/ 384 w 21600"/>
                <a:gd name="T29" fmla="*/ 330 h 21600"/>
                <a:gd name="T30" fmla="*/ 451 w 21600"/>
                <a:gd name="T31" fmla="*/ 200 h 21600"/>
                <a:gd name="T32" fmla="*/ 489 w 21600"/>
                <a:gd name="T33" fmla="*/ 167 h 21600"/>
                <a:gd name="T34" fmla="*/ 417 w 21600"/>
                <a:gd name="T35" fmla="*/ 102 h 21600"/>
                <a:gd name="T36" fmla="*/ 417 w 21600"/>
                <a:gd name="T37" fmla="*/ 102 h 2160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1600" h="21600">
                  <a:moveTo>
                    <a:pt x="18424" y="4659"/>
                  </a:moveTo>
                  <a:cubicBezTo>
                    <a:pt x="16941" y="2965"/>
                    <a:pt x="16941" y="2965"/>
                    <a:pt x="16941" y="2965"/>
                  </a:cubicBezTo>
                  <a:cubicBezTo>
                    <a:pt x="13976" y="0"/>
                    <a:pt x="13976" y="0"/>
                    <a:pt x="13976" y="0"/>
                  </a:cubicBezTo>
                  <a:cubicBezTo>
                    <a:pt x="13976" y="0"/>
                    <a:pt x="13976" y="0"/>
                    <a:pt x="12494" y="1482"/>
                  </a:cubicBezTo>
                  <a:cubicBezTo>
                    <a:pt x="11012" y="2965"/>
                    <a:pt x="6565" y="4659"/>
                    <a:pt x="6565" y="4659"/>
                  </a:cubicBezTo>
                  <a:cubicBezTo>
                    <a:pt x="0" y="21176"/>
                    <a:pt x="0" y="21176"/>
                    <a:pt x="0" y="21176"/>
                  </a:cubicBezTo>
                  <a:cubicBezTo>
                    <a:pt x="8047" y="12071"/>
                    <a:pt x="8047" y="12071"/>
                    <a:pt x="8047" y="12071"/>
                  </a:cubicBezTo>
                  <a:cubicBezTo>
                    <a:pt x="7624" y="10800"/>
                    <a:pt x="7835" y="9318"/>
                    <a:pt x="8682" y="8259"/>
                  </a:cubicBezTo>
                  <a:cubicBezTo>
                    <a:pt x="9953" y="6988"/>
                    <a:pt x="12071" y="6988"/>
                    <a:pt x="13341" y="8259"/>
                  </a:cubicBezTo>
                  <a:cubicBezTo>
                    <a:pt x="14400" y="9529"/>
                    <a:pt x="14400" y="11647"/>
                    <a:pt x="13341" y="12918"/>
                  </a:cubicBezTo>
                  <a:cubicBezTo>
                    <a:pt x="12282" y="13765"/>
                    <a:pt x="10800" y="13976"/>
                    <a:pt x="9529" y="13553"/>
                  </a:cubicBezTo>
                  <a:cubicBezTo>
                    <a:pt x="424" y="21600"/>
                    <a:pt x="424" y="21600"/>
                    <a:pt x="424" y="21600"/>
                  </a:cubicBezTo>
                  <a:cubicBezTo>
                    <a:pt x="16941" y="15035"/>
                    <a:pt x="16941" y="15035"/>
                    <a:pt x="16941" y="15035"/>
                  </a:cubicBezTo>
                  <a:cubicBezTo>
                    <a:pt x="16941" y="15035"/>
                    <a:pt x="18424" y="10588"/>
                    <a:pt x="19906" y="9106"/>
                  </a:cubicBezTo>
                  <a:cubicBezTo>
                    <a:pt x="21600" y="7624"/>
                    <a:pt x="21600" y="7624"/>
                    <a:pt x="21600" y="7624"/>
                  </a:cubicBezTo>
                  <a:lnTo>
                    <a:pt x="18424" y="4659"/>
                  </a:lnTo>
                  <a:close/>
                  <a:moveTo>
                    <a:pt x="18424" y="4659"/>
                  </a:moveTo>
                </a:path>
              </a:pathLst>
            </a:custGeom>
            <a:solidFill>
              <a:schemeClr val="bg1"/>
            </a:solidFill>
            <a:ln>
              <a:noFill/>
            </a:ln>
          </p:spPr>
          <p:txBody>
            <a:bodyPr lIns="0" tIns="0" rIns="0" bIns="0"/>
            <a:lstStyle/>
            <a:p>
              <a:endParaRPr lang="en-US">
                <a:solidFill>
                  <a:schemeClr val="tx1">
                    <a:lumMod val="50000"/>
                    <a:lumOff val="50000"/>
                  </a:schemeClr>
                </a:solidFill>
                <a:cs typeface="+mn-ea"/>
                <a:sym typeface="+mn-lt"/>
              </a:endParaRPr>
            </a:p>
          </p:txBody>
        </p:sp>
        <p:sp>
          <p:nvSpPr>
            <p:cNvPr id="17" name="Freeform 30"/>
            <p:cNvSpPr/>
            <p:nvPr>
              <p:custDataLst>
                <p:tags r:id="rId8"/>
              </p:custDataLst>
            </p:nvPr>
          </p:nvSpPr>
          <p:spPr bwMode="auto">
            <a:xfrm>
              <a:off x="9297525" y="3686933"/>
              <a:ext cx="137875" cy="133654"/>
            </a:xfrm>
            <a:custGeom>
              <a:avLst/>
              <a:gdLst>
                <a:gd name="T0" fmla="*/ 24 w 21600"/>
                <a:gd name="T1" fmla="*/ 0 h 21600"/>
                <a:gd name="T2" fmla="*/ 196 w 21600"/>
                <a:gd name="T3" fmla="*/ 167 h 21600"/>
                <a:gd name="T4" fmla="*/ 172 w 21600"/>
                <a:gd name="T5" fmla="*/ 190 h 21600"/>
                <a:gd name="T6" fmla="*/ 0 w 21600"/>
                <a:gd name="T7" fmla="*/ 23 h 21600"/>
                <a:gd name="T8" fmla="*/ 24 w 21600"/>
                <a:gd name="T9" fmla="*/ 0 h 21600"/>
                <a:gd name="T10" fmla="*/ 24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2667" y="0"/>
                  </a:moveTo>
                  <a:lnTo>
                    <a:pt x="21600" y="18933"/>
                  </a:lnTo>
                  <a:lnTo>
                    <a:pt x="18933" y="21600"/>
                  </a:lnTo>
                  <a:lnTo>
                    <a:pt x="0" y="2667"/>
                  </a:lnTo>
                  <a:lnTo>
                    <a:pt x="2667" y="0"/>
                  </a:lnTo>
                  <a:close/>
                  <a:moveTo>
                    <a:pt x="2667" y="0"/>
                  </a:moveTo>
                </a:path>
              </a:pathLst>
            </a:custGeom>
            <a:solidFill>
              <a:schemeClr val="bg1"/>
            </a:solidFill>
            <a:ln>
              <a:noFill/>
            </a:ln>
          </p:spPr>
          <p:txBody>
            <a:bodyPr lIns="0" tIns="0" rIns="0" bIns="0"/>
            <a:lstStyle/>
            <a:p>
              <a:endParaRPr lang="en-US">
                <a:solidFill>
                  <a:schemeClr val="tx1">
                    <a:lumMod val="50000"/>
                    <a:lumOff val="50000"/>
                  </a:schemeClr>
                </a:solidFill>
                <a:cs typeface="+mn-ea"/>
                <a:sym typeface="+mn-lt"/>
              </a:endParaRPr>
            </a:p>
          </p:txBody>
        </p:sp>
      </p:grpSp>
      <p:grpSp>
        <p:nvGrpSpPr>
          <p:cNvPr id="18" name="Group 31"/>
          <p:cNvGrpSpPr/>
          <p:nvPr>
            <p:custDataLst>
              <p:tags r:id="rId9"/>
            </p:custDataLst>
          </p:nvPr>
        </p:nvGrpSpPr>
        <p:grpSpPr>
          <a:xfrm rot="0">
            <a:off x="3671570" y="5078730"/>
            <a:ext cx="462915" cy="462915"/>
            <a:chOff x="8876381" y="3510900"/>
            <a:chExt cx="720966" cy="720966"/>
          </a:xfrm>
        </p:grpSpPr>
        <p:sp>
          <p:nvSpPr>
            <p:cNvPr id="19" name="Rounded Rectangle 32"/>
            <p:cNvSpPr/>
            <p:nvPr>
              <p:custDataLst>
                <p:tags r:id="rId10"/>
              </p:custDataLst>
            </p:nvPr>
          </p:nvSpPr>
          <p:spPr>
            <a:xfrm>
              <a:off x="8876381" y="3510900"/>
              <a:ext cx="720966" cy="720966"/>
            </a:xfrm>
            <a:prstGeom prst="round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50000"/>
                    <a:lumOff val="50000"/>
                  </a:schemeClr>
                </a:solidFill>
                <a:cs typeface="+mn-ea"/>
                <a:sym typeface="+mn-lt"/>
              </a:endParaRPr>
            </a:p>
          </p:txBody>
        </p:sp>
        <p:sp>
          <p:nvSpPr>
            <p:cNvPr id="20" name="Freeform 28"/>
            <p:cNvSpPr/>
            <p:nvPr>
              <p:custDataLst>
                <p:tags r:id="rId11"/>
              </p:custDataLst>
            </p:nvPr>
          </p:nvSpPr>
          <p:spPr bwMode="auto">
            <a:xfrm>
              <a:off x="9051319" y="3725622"/>
              <a:ext cx="343986" cy="333710"/>
            </a:xfrm>
            <a:custGeom>
              <a:avLst/>
              <a:gdLst>
                <a:gd name="T0" fmla="*/ 417 w 21600"/>
                <a:gd name="T1" fmla="*/ 102 h 21600"/>
                <a:gd name="T2" fmla="*/ 384 w 21600"/>
                <a:gd name="T3" fmla="*/ 65 h 21600"/>
                <a:gd name="T4" fmla="*/ 316 w 21600"/>
                <a:gd name="T5" fmla="*/ 0 h 21600"/>
                <a:gd name="T6" fmla="*/ 283 w 21600"/>
                <a:gd name="T7" fmla="*/ 33 h 21600"/>
                <a:gd name="T8" fmla="*/ 149 w 21600"/>
                <a:gd name="T9" fmla="*/ 102 h 21600"/>
                <a:gd name="T10" fmla="*/ 0 w 21600"/>
                <a:gd name="T11" fmla="*/ 465 h 21600"/>
                <a:gd name="T12" fmla="*/ 182 w 21600"/>
                <a:gd name="T13" fmla="*/ 265 h 21600"/>
                <a:gd name="T14" fmla="*/ 182 w 21600"/>
                <a:gd name="T15" fmla="*/ 265 h 21600"/>
                <a:gd name="T16" fmla="*/ 197 w 21600"/>
                <a:gd name="T17" fmla="*/ 181 h 21600"/>
                <a:gd name="T18" fmla="*/ 302 w 21600"/>
                <a:gd name="T19" fmla="*/ 181 h 21600"/>
                <a:gd name="T20" fmla="*/ 302 w 21600"/>
                <a:gd name="T21" fmla="*/ 283 h 21600"/>
                <a:gd name="T22" fmla="*/ 216 w 21600"/>
                <a:gd name="T23" fmla="*/ 297 h 21600"/>
                <a:gd name="T24" fmla="*/ 216 w 21600"/>
                <a:gd name="T25" fmla="*/ 297 h 21600"/>
                <a:gd name="T26" fmla="*/ 10 w 21600"/>
                <a:gd name="T27" fmla="*/ 474 h 21600"/>
                <a:gd name="T28" fmla="*/ 384 w 21600"/>
                <a:gd name="T29" fmla="*/ 330 h 21600"/>
                <a:gd name="T30" fmla="*/ 451 w 21600"/>
                <a:gd name="T31" fmla="*/ 200 h 21600"/>
                <a:gd name="T32" fmla="*/ 489 w 21600"/>
                <a:gd name="T33" fmla="*/ 167 h 21600"/>
                <a:gd name="T34" fmla="*/ 417 w 21600"/>
                <a:gd name="T35" fmla="*/ 102 h 21600"/>
                <a:gd name="T36" fmla="*/ 417 w 21600"/>
                <a:gd name="T37" fmla="*/ 102 h 2160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1600" h="21600">
                  <a:moveTo>
                    <a:pt x="18424" y="4659"/>
                  </a:moveTo>
                  <a:cubicBezTo>
                    <a:pt x="16941" y="2965"/>
                    <a:pt x="16941" y="2965"/>
                    <a:pt x="16941" y="2965"/>
                  </a:cubicBezTo>
                  <a:cubicBezTo>
                    <a:pt x="13976" y="0"/>
                    <a:pt x="13976" y="0"/>
                    <a:pt x="13976" y="0"/>
                  </a:cubicBezTo>
                  <a:cubicBezTo>
                    <a:pt x="13976" y="0"/>
                    <a:pt x="13976" y="0"/>
                    <a:pt x="12494" y="1482"/>
                  </a:cubicBezTo>
                  <a:cubicBezTo>
                    <a:pt x="11012" y="2965"/>
                    <a:pt x="6565" y="4659"/>
                    <a:pt x="6565" y="4659"/>
                  </a:cubicBezTo>
                  <a:cubicBezTo>
                    <a:pt x="0" y="21176"/>
                    <a:pt x="0" y="21176"/>
                    <a:pt x="0" y="21176"/>
                  </a:cubicBezTo>
                  <a:cubicBezTo>
                    <a:pt x="8047" y="12071"/>
                    <a:pt x="8047" y="12071"/>
                    <a:pt x="8047" y="12071"/>
                  </a:cubicBezTo>
                  <a:cubicBezTo>
                    <a:pt x="7624" y="10800"/>
                    <a:pt x="7835" y="9318"/>
                    <a:pt x="8682" y="8259"/>
                  </a:cubicBezTo>
                  <a:cubicBezTo>
                    <a:pt x="9953" y="6988"/>
                    <a:pt x="12071" y="6988"/>
                    <a:pt x="13341" y="8259"/>
                  </a:cubicBezTo>
                  <a:cubicBezTo>
                    <a:pt x="14400" y="9529"/>
                    <a:pt x="14400" y="11647"/>
                    <a:pt x="13341" y="12918"/>
                  </a:cubicBezTo>
                  <a:cubicBezTo>
                    <a:pt x="12282" y="13765"/>
                    <a:pt x="10800" y="13976"/>
                    <a:pt x="9529" y="13553"/>
                  </a:cubicBezTo>
                  <a:cubicBezTo>
                    <a:pt x="424" y="21600"/>
                    <a:pt x="424" y="21600"/>
                    <a:pt x="424" y="21600"/>
                  </a:cubicBezTo>
                  <a:cubicBezTo>
                    <a:pt x="16941" y="15035"/>
                    <a:pt x="16941" y="15035"/>
                    <a:pt x="16941" y="15035"/>
                  </a:cubicBezTo>
                  <a:cubicBezTo>
                    <a:pt x="16941" y="15035"/>
                    <a:pt x="18424" y="10588"/>
                    <a:pt x="19906" y="9106"/>
                  </a:cubicBezTo>
                  <a:cubicBezTo>
                    <a:pt x="21600" y="7624"/>
                    <a:pt x="21600" y="7624"/>
                    <a:pt x="21600" y="7624"/>
                  </a:cubicBezTo>
                  <a:lnTo>
                    <a:pt x="18424" y="4659"/>
                  </a:lnTo>
                  <a:close/>
                  <a:moveTo>
                    <a:pt x="18424" y="4659"/>
                  </a:moveTo>
                </a:path>
              </a:pathLst>
            </a:custGeom>
            <a:solidFill>
              <a:schemeClr val="bg1"/>
            </a:solidFill>
            <a:ln>
              <a:noFill/>
            </a:ln>
          </p:spPr>
          <p:txBody>
            <a:bodyPr lIns="0" tIns="0" rIns="0" bIns="0"/>
            <a:lstStyle/>
            <a:p>
              <a:endParaRPr lang="en-US">
                <a:solidFill>
                  <a:schemeClr val="tx1">
                    <a:lumMod val="50000"/>
                    <a:lumOff val="50000"/>
                  </a:schemeClr>
                </a:solidFill>
                <a:cs typeface="+mn-ea"/>
                <a:sym typeface="+mn-lt"/>
              </a:endParaRPr>
            </a:p>
          </p:txBody>
        </p:sp>
        <p:sp>
          <p:nvSpPr>
            <p:cNvPr id="21" name="Freeform 34"/>
            <p:cNvSpPr/>
            <p:nvPr>
              <p:custDataLst>
                <p:tags r:id="rId12"/>
              </p:custDataLst>
            </p:nvPr>
          </p:nvSpPr>
          <p:spPr bwMode="auto">
            <a:xfrm>
              <a:off x="9297525" y="3686933"/>
              <a:ext cx="137875" cy="133654"/>
            </a:xfrm>
            <a:custGeom>
              <a:avLst/>
              <a:gdLst>
                <a:gd name="T0" fmla="*/ 24 w 21600"/>
                <a:gd name="T1" fmla="*/ 0 h 21600"/>
                <a:gd name="T2" fmla="*/ 196 w 21600"/>
                <a:gd name="T3" fmla="*/ 167 h 21600"/>
                <a:gd name="T4" fmla="*/ 172 w 21600"/>
                <a:gd name="T5" fmla="*/ 190 h 21600"/>
                <a:gd name="T6" fmla="*/ 0 w 21600"/>
                <a:gd name="T7" fmla="*/ 23 h 21600"/>
                <a:gd name="T8" fmla="*/ 24 w 21600"/>
                <a:gd name="T9" fmla="*/ 0 h 21600"/>
                <a:gd name="T10" fmla="*/ 24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2667" y="0"/>
                  </a:moveTo>
                  <a:lnTo>
                    <a:pt x="21600" y="18933"/>
                  </a:lnTo>
                  <a:lnTo>
                    <a:pt x="18933" y="21600"/>
                  </a:lnTo>
                  <a:lnTo>
                    <a:pt x="0" y="2667"/>
                  </a:lnTo>
                  <a:lnTo>
                    <a:pt x="2667" y="0"/>
                  </a:lnTo>
                  <a:close/>
                  <a:moveTo>
                    <a:pt x="2667" y="0"/>
                  </a:moveTo>
                </a:path>
              </a:pathLst>
            </a:custGeom>
            <a:solidFill>
              <a:schemeClr val="bg1"/>
            </a:solidFill>
            <a:ln>
              <a:noFill/>
            </a:ln>
          </p:spPr>
          <p:txBody>
            <a:bodyPr lIns="0" tIns="0" rIns="0" bIns="0"/>
            <a:lstStyle/>
            <a:p>
              <a:endParaRPr lang="en-US">
                <a:solidFill>
                  <a:schemeClr val="tx1">
                    <a:lumMod val="50000"/>
                    <a:lumOff val="50000"/>
                  </a:schemeClr>
                </a:solidFill>
                <a:cs typeface="+mn-ea"/>
                <a:sym typeface="+mn-lt"/>
              </a:endParaRPr>
            </a:p>
          </p:txBody>
        </p:sp>
      </p:grpSp>
      <p:sp>
        <p:nvSpPr>
          <p:cNvPr id="5" name="文本框 4"/>
          <p:cNvSpPr txBox="1"/>
          <p:nvPr>
            <p:custDataLst>
              <p:tags r:id="rId13"/>
            </p:custDataLst>
          </p:nvPr>
        </p:nvSpPr>
        <p:spPr>
          <a:xfrm>
            <a:off x="4136390" y="1848485"/>
            <a:ext cx="1478280" cy="368300"/>
          </a:xfrm>
          <a:prstGeom prst="rect">
            <a:avLst/>
          </a:prstGeom>
          <a:noFill/>
        </p:spPr>
        <p:txBody>
          <a:bodyPr wrap="square" rtlCol="0" anchor="t">
            <a:spAutoFit/>
          </a:bodyPr>
          <a:p>
            <a:r>
              <a:rPr lang="zh-CN" altLang="en-US">
                <a:sym typeface="思源宋体 CN" panose="02020400000000000000" pitchFamily="18" charset="-122"/>
              </a:rPr>
              <a:t>核心情绪</a:t>
            </a:r>
            <a:endParaRPr lang="zh-CN" altLang="en-US">
              <a:sym typeface="思源宋体 CN" panose="02020400000000000000" pitchFamily="18" charset="-122"/>
            </a:endParaRPr>
          </a:p>
        </p:txBody>
      </p:sp>
      <p:sp>
        <p:nvSpPr>
          <p:cNvPr id="8" name="文本框 7"/>
          <p:cNvSpPr txBox="1"/>
          <p:nvPr>
            <p:custDataLst>
              <p:tags r:id="rId14"/>
            </p:custDataLst>
          </p:nvPr>
        </p:nvSpPr>
        <p:spPr>
          <a:xfrm>
            <a:off x="4117340" y="3489960"/>
            <a:ext cx="1364615" cy="368300"/>
          </a:xfrm>
          <a:prstGeom prst="rect">
            <a:avLst/>
          </a:prstGeom>
          <a:noFill/>
        </p:spPr>
        <p:txBody>
          <a:bodyPr wrap="square" rtlCol="0" anchor="t">
            <a:spAutoFit/>
          </a:bodyPr>
          <a:p>
            <a:r>
              <a:rPr lang="zh-CN" altLang="en-US">
                <a:sym typeface="思源宋体 CN" panose="02020400000000000000" pitchFamily="18" charset="-122"/>
              </a:rPr>
              <a:t>防御性情绪</a:t>
            </a:r>
            <a:endParaRPr lang="zh-CN" altLang="en-US">
              <a:sym typeface="思源宋体 CN" panose="02020400000000000000" pitchFamily="18" charset="-122"/>
            </a:endParaRPr>
          </a:p>
        </p:txBody>
      </p:sp>
      <p:sp>
        <p:nvSpPr>
          <p:cNvPr id="9" name="文本框 8"/>
          <p:cNvSpPr txBox="1"/>
          <p:nvPr>
            <p:custDataLst>
              <p:tags r:id="rId15"/>
            </p:custDataLst>
          </p:nvPr>
        </p:nvSpPr>
        <p:spPr>
          <a:xfrm>
            <a:off x="4162425" y="5106035"/>
            <a:ext cx="1522730" cy="368300"/>
          </a:xfrm>
          <a:prstGeom prst="rect">
            <a:avLst/>
          </a:prstGeom>
          <a:noFill/>
        </p:spPr>
        <p:txBody>
          <a:bodyPr wrap="square" rtlCol="0" anchor="t">
            <a:spAutoFit/>
          </a:bodyPr>
          <a:p>
            <a:r>
              <a:rPr lang="zh-CN" altLang="en-US">
                <a:sym typeface="思源宋体 CN" panose="02020400000000000000" pitchFamily="18" charset="-122"/>
              </a:rPr>
              <a:t>工具性情绪</a:t>
            </a:r>
            <a:endParaRPr lang="zh-CN" altLang="en-US"/>
          </a:p>
        </p:txBody>
      </p:sp>
      <p:sp>
        <p:nvSpPr>
          <p:cNvPr id="32" name="iṡliḑé"/>
          <p:cNvSpPr/>
          <p:nvPr>
            <p:custDataLst>
              <p:tags r:id="rId16"/>
            </p:custDataLst>
          </p:nvPr>
        </p:nvSpPr>
        <p:spPr bwMode="auto">
          <a:xfrm>
            <a:off x="5614035" y="1807210"/>
            <a:ext cx="4599940" cy="855345"/>
          </a:xfrm>
          <a:prstGeom prst="rect">
            <a:avLst/>
          </a:prstGeom>
          <a:solidFill>
            <a:schemeClr val="accent5">
              <a:lumMod val="20000"/>
              <a:lumOff val="8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indent="0" fontAlgn="auto">
              <a:lnSpc>
                <a:spcPct val="100000"/>
              </a:lnSpc>
            </a:pPr>
            <a:r>
              <a:rPr lang="zh-CN" altLang="en-US" sz="150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核心情绪（即原生情绪）是此时此地的真实感受，例如，失去重要的人、事、物后感到悲伤；受到不公正对待后感到愤怒。</a:t>
            </a:r>
            <a:endParaRPr sz="1500" dirty="0">
              <a:latin typeface="Noto Sans S Chinese Light" panose="020B0300000000000000" pitchFamily="34" charset="-122"/>
              <a:ea typeface="Noto Sans S Chinese Light" panose="020B0300000000000000" pitchFamily="34" charset="-122"/>
            </a:endParaRPr>
          </a:p>
        </p:txBody>
      </p:sp>
      <p:sp>
        <p:nvSpPr>
          <p:cNvPr id="34" name="iṡliḑé"/>
          <p:cNvSpPr/>
          <p:nvPr>
            <p:custDataLst>
              <p:tags r:id="rId17"/>
            </p:custDataLst>
          </p:nvPr>
        </p:nvSpPr>
        <p:spPr bwMode="auto">
          <a:xfrm>
            <a:off x="5627370" y="3042920"/>
            <a:ext cx="4596765" cy="1255395"/>
          </a:xfrm>
          <a:prstGeom prst="rect">
            <a:avLst/>
          </a:prstGeom>
          <a:solidFill>
            <a:schemeClr val="accent5">
              <a:lumMod val="20000"/>
              <a:lumOff val="8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indent="0" fontAlgn="auto">
              <a:lnSpc>
                <a:spcPct val="100000"/>
              </a:lnSpc>
            </a:pPr>
            <a:r>
              <a:rPr lang="zh-CN" altLang="en-US" sz="150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防御性情绪是难以面对核心情绪时，下意识采用的保护，例如，跟随挫败感而来的愤怒。“恼羞成怒”一词就把核心情绪与防御性情绪的关系描述得非常清楚。懊恼、羞愧更接近核心情绪，但那太让人难受了，于是表现出防御性的愤怒来保护自己。</a:t>
            </a:r>
            <a:endParaRPr sz="1500" dirty="0">
              <a:latin typeface="Noto Sans S Chinese Light" panose="020B0300000000000000" pitchFamily="34" charset="-122"/>
              <a:ea typeface="Noto Sans S Chinese Light" panose="020B0300000000000000" pitchFamily="34" charset="-122"/>
            </a:endParaRPr>
          </a:p>
        </p:txBody>
      </p:sp>
      <p:sp>
        <p:nvSpPr>
          <p:cNvPr id="35" name="iṡliḑé"/>
          <p:cNvSpPr/>
          <p:nvPr>
            <p:custDataLst>
              <p:tags r:id="rId18"/>
            </p:custDataLst>
          </p:nvPr>
        </p:nvSpPr>
        <p:spPr bwMode="auto">
          <a:xfrm>
            <a:off x="5614670" y="4652645"/>
            <a:ext cx="4599305" cy="1294130"/>
          </a:xfrm>
          <a:prstGeom prst="rect">
            <a:avLst/>
          </a:prstGeom>
          <a:solidFill>
            <a:schemeClr val="accent5">
              <a:lumMod val="20000"/>
              <a:lumOff val="8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indent="0" fontAlgn="auto">
              <a:lnSpc>
                <a:spcPct val="100000"/>
              </a:lnSpc>
            </a:pPr>
            <a:r>
              <a:rPr lang="zh-CN" altLang="en-US" sz="150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工具性情绪是为了从他人那儿有所得，或要求别人做自己期望的事时表现出来的情绪，例如，推销人员的过分热情友好或为博取关注同情而一再夸大或展现自己的痛苦。工具性情绪用久了，可能不假思索便表现出来，甚至本人都没有意识到。</a:t>
            </a:r>
            <a:endParaRPr sz="1500" dirty="0">
              <a:latin typeface="Noto Sans S Chinese Light" panose="020B0300000000000000" pitchFamily="34" charset="-122"/>
              <a:ea typeface="Noto Sans S Chinese Light" panose="020B03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26"/>
                                        </p:tgtEl>
                                        <p:attrNameLst>
                                          <p:attrName>style.visibility</p:attrName>
                                        </p:attrNameLst>
                                      </p:cBhvr>
                                      <p:to>
                                        <p:strVal val="visible"/>
                                      </p:to>
                                    </p:set>
                                    <p:anim calcmode="lin" valueType="num">
                                      <p:cBhvr>
                                        <p:cTn id="13" dur="500" fill="hold"/>
                                        <p:tgtEl>
                                          <p:spTgt spid="26"/>
                                        </p:tgtEl>
                                        <p:attrNameLst>
                                          <p:attrName>ppt_w</p:attrName>
                                        </p:attrNameLst>
                                      </p:cBhvr>
                                      <p:tavLst>
                                        <p:tav tm="0">
                                          <p:val>
                                            <p:fltVal val="0"/>
                                          </p:val>
                                        </p:tav>
                                        <p:tav tm="100000">
                                          <p:val>
                                            <p:strVal val="#ppt_w"/>
                                          </p:val>
                                        </p:tav>
                                      </p:tavLst>
                                    </p:anim>
                                    <p:anim calcmode="lin" valueType="num">
                                      <p:cBhvr>
                                        <p:cTn id="14" dur="500" fill="hold"/>
                                        <p:tgtEl>
                                          <p:spTgt spid="26"/>
                                        </p:tgtEl>
                                        <p:attrNameLst>
                                          <p:attrName>ppt_h</p:attrName>
                                        </p:attrNameLst>
                                      </p:cBhvr>
                                      <p:tavLst>
                                        <p:tav tm="0">
                                          <p:val>
                                            <p:fltVal val="0"/>
                                          </p:val>
                                        </p:tav>
                                        <p:tav tm="100000">
                                          <p:val>
                                            <p:strVal val="#ppt_h"/>
                                          </p:val>
                                        </p:tav>
                                      </p:tavLst>
                                    </p:anim>
                                    <p:animEffect transition="in" filter="fade">
                                      <p:cBhvr>
                                        <p:cTn id="15" dur="500"/>
                                        <p:tgtEl>
                                          <p:spTgt spid="26"/>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left)">
                                      <p:cBhvr>
                                        <p:cTn id="1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圆角 2"/>
          <p:cNvSpPr/>
          <p:nvPr/>
        </p:nvSpPr>
        <p:spPr>
          <a:xfrm>
            <a:off x="6419850" y="3027045"/>
            <a:ext cx="384429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一、大学生情绪的特点</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pic>
        <p:nvPicPr>
          <p:cNvPr id="8" name="图片 7"/>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913765" y="1330960"/>
            <a:ext cx="4866640" cy="5123815"/>
          </a:xfrm>
          <a:prstGeom prst="rect">
            <a:avLst/>
          </a:prstGeom>
        </p:spPr>
      </p:pic>
      <p:sp>
        <p:nvSpPr>
          <p:cNvPr id="5" name="矩形 4"/>
          <p:cNvSpPr/>
          <p:nvPr/>
        </p:nvSpPr>
        <p:spPr>
          <a:xfrm>
            <a:off x="729615" y="493395"/>
            <a:ext cx="10748010"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任务二　五光十色情绪虹：大学生情绪的特点及其影响</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4" name="矩形: 圆角 2"/>
          <p:cNvSpPr/>
          <p:nvPr/>
        </p:nvSpPr>
        <p:spPr>
          <a:xfrm>
            <a:off x="6419850" y="4453255"/>
            <a:ext cx="384429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二、情绪的影响</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barn(inVertical)">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barn(inVertical)">
                                      <p:cBhvr>
                                        <p:cTn id="1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4" grpId="0" bldLvl="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矩形 39"/>
          <p:cNvSpPr/>
          <p:nvPr/>
        </p:nvSpPr>
        <p:spPr>
          <a:xfrm>
            <a:off x="2799377" y="514649"/>
            <a:ext cx="6847237"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一、大学生情绪的特点</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3" name="矩形 2"/>
          <p:cNvSpPr/>
          <p:nvPr/>
        </p:nvSpPr>
        <p:spPr>
          <a:xfrm>
            <a:off x="1525270" y="1468755"/>
            <a:ext cx="9394825" cy="1568450"/>
          </a:xfrm>
          <a:prstGeom prst="rect">
            <a:avLst/>
          </a:prstGeom>
        </p:spPr>
        <p:txBody>
          <a:bodyPr wrap="square">
            <a:spAutoFit/>
          </a:bodyPr>
          <a:p>
            <a:pPr algn="just">
              <a:lnSpc>
                <a:spcPct val="150000"/>
              </a:lnSpc>
              <a:spcBef>
                <a:spcPts val="0"/>
              </a:spcBef>
              <a:spcAft>
                <a:spcPts val="0"/>
              </a:spcAft>
            </a:pP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大学生正处在青春期，处在人生成长过程中波动性最大的阶段。他们虽然在生理上趋向成熟，但在心理发展方面还比较幼稚；由于社会经验不足，独立生活能力不强，对自己缺乏正确而全面的认识，他们容易受到社会上各种各样思潮的影响，而产生种种矛盾心理和冲突。大学生的情绪情感生活具有自己的特点，具体表现在以下几个方面。</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nvGrpSpPr>
          <p:cNvPr id="30" name="组合 29"/>
          <p:cNvGrpSpPr/>
          <p:nvPr>
            <p:custDataLst>
              <p:tags r:id="rId1"/>
            </p:custDataLst>
          </p:nvPr>
        </p:nvGrpSpPr>
        <p:grpSpPr>
          <a:xfrm>
            <a:off x="1312641" y="3694043"/>
            <a:ext cx="1956435" cy="1741805"/>
            <a:chOff x="6206701" y="3187817"/>
            <a:chExt cx="1956435" cy="1741805"/>
          </a:xfrm>
        </p:grpSpPr>
        <p:sp>
          <p:nvSpPr>
            <p:cNvPr id="20" name="ïSlíďê"/>
            <p:cNvSpPr/>
            <p:nvPr>
              <p:custDataLst>
                <p:tags r:id="rId2"/>
              </p:custDataLst>
            </p:nvPr>
          </p:nvSpPr>
          <p:spPr>
            <a:xfrm>
              <a:off x="6206701" y="3187817"/>
              <a:ext cx="1956435" cy="1741805"/>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29" name="îs1îḍé"/>
            <p:cNvSpPr/>
            <p:nvPr>
              <p:custDataLst>
                <p:tags r:id="rId3"/>
              </p:custDataLst>
            </p:nvPr>
          </p:nvSpPr>
          <p:spPr>
            <a:xfrm>
              <a:off x="6578785" y="3262367"/>
              <a:ext cx="1250596" cy="33855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b"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01</a:t>
              </a:r>
              <a:endPar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31" name="îšḷiḋè"/>
            <p:cNvSpPr/>
            <p:nvPr>
              <p:custDataLst>
                <p:tags r:id="rId4"/>
              </p:custDataLst>
            </p:nvPr>
          </p:nvSpPr>
          <p:spPr>
            <a:xfrm>
              <a:off x="6500706" y="3473567"/>
              <a:ext cx="1410970" cy="9220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50000"/>
                </a:lnSpc>
              </a:pP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丰富性与波动性</a:t>
              </a:r>
              <a:endPar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grpSp>
        <p:nvGrpSpPr>
          <p:cNvPr id="2" name="组合 1"/>
          <p:cNvGrpSpPr/>
          <p:nvPr>
            <p:custDataLst>
              <p:tags r:id="rId5"/>
            </p:custDataLst>
          </p:nvPr>
        </p:nvGrpSpPr>
        <p:grpSpPr>
          <a:xfrm>
            <a:off x="3972021" y="3694043"/>
            <a:ext cx="1956435" cy="1741805"/>
            <a:chOff x="6206701" y="3187817"/>
            <a:chExt cx="1956435" cy="1741805"/>
          </a:xfrm>
        </p:grpSpPr>
        <p:sp>
          <p:nvSpPr>
            <p:cNvPr id="4" name="ïSlíďê"/>
            <p:cNvSpPr/>
            <p:nvPr>
              <p:custDataLst>
                <p:tags r:id="rId6"/>
              </p:custDataLst>
            </p:nvPr>
          </p:nvSpPr>
          <p:spPr>
            <a:xfrm>
              <a:off x="6206701" y="3187817"/>
              <a:ext cx="1956435" cy="1741805"/>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5" name="îs1îḍé"/>
            <p:cNvSpPr/>
            <p:nvPr>
              <p:custDataLst>
                <p:tags r:id="rId7"/>
              </p:custDataLst>
            </p:nvPr>
          </p:nvSpPr>
          <p:spPr>
            <a:xfrm>
              <a:off x="6578785" y="3263736"/>
              <a:ext cx="1250596" cy="3371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b"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02</a:t>
              </a:r>
              <a:endPar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6" name="îšḷiḋè"/>
            <p:cNvSpPr/>
            <p:nvPr>
              <p:custDataLst>
                <p:tags r:id="rId8"/>
              </p:custDataLst>
            </p:nvPr>
          </p:nvSpPr>
          <p:spPr>
            <a:xfrm>
              <a:off x="6500706" y="3473567"/>
              <a:ext cx="1410970" cy="9220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50000"/>
                </a:lnSpc>
              </a:pP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强烈性与冲动性</a:t>
              </a:r>
              <a:endPar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grpSp>
        <p:nvGrpSpPr>
          <p:cNvPr id="7" name="组合 6"/>
          <p:cNvGrpSpPr/>
          <p:nvPr>
            <p:custDataLst>
              <p:tags r:id="rId9"/>
            </p:custDataLst>
          </p:nvPr>
        </p:nvGrpSpPr>
        <p:grpSpPr>
          <a:xfrm>
            <a:off x="6631401" y="3694043"/>
            <a:ext cx="1956435" cy="1741805"/>
            <a:chOff x="6206701" y="3187817"/>
            <a:chExt cx="1956435" cy="1741805"/>
          </a:xfrm>
        </p:grpSpPr>
        <p:sp>
          <p:nvSpPr>
            <p:cNvPr id="8" name="ïSlíďê"/>
            <p:cNvSpPr/>
            <p:nvPr>
              <p:custDataLst>
                <p:tags r:id="rId10"/>
              </p:custDataLst>
            </p:nvPr>
          </p:nvSpPr>
          <p:spPr>
            <a:xfrm>
              <a:off x="6206701" y="3187817"/>
              <a:ext cx="1956435" cy="1741805"/>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9" name="îs1îḍé"/>
            <p:cNvSpPr/>
            <p:nvPr>
              <p:custDataLst>
                <p:tags r:id="rId11"/>
              </p:custDataLst>
            </p:nvPr>
          </p:nvSpPr>
          <p:spPr>
            <a:xfrm>
              <a:off x="6578785" y="3263736"/>
              <a:ext cx="1250596" cy="3371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b"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03</a:t>
              </a:r>
              <a:endPar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0" name="îšḷiḋè"/>
            <p:cNvSpPr/>
            <p:nvPr>
              <p:custDataLst>
                <p:tags r:id="rId12"/>
              </p:custDataLst>
            </p:nvPr>
          </p:nvSpPr>
          <p:spPr>
            <a:xfrm>
              <a:off x="6500706" y="3473567"/>
              <a:ext cx="1410970" cy="9220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50000"/>
                </a:lnSpc>
              </a:pP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延续性和心境化</a:t>
              </a:r>
              <a:endPar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grpSp>
        <p:nvGrpSpPr>
          <p:cNvPr id="11" name="组合 10"/>
          <p:cNvGrpSpPr/>
          <p:nvPr>
            <p:custDataLst>
              <p:tags r:id="rId13"/>
            </p:custDataLst>
          </p:nvPr>
        </p:nvGrpSpPr>
        <p:grpSpPr>
          <a:xfrm>
            <a:off x="9290781" y="3694043"/>
            <a:ext cx="1956435" cy="1741805"/>
            <a:chOff x="6206701" y="3187817"/>
            <a:chExt cx="1956435" cy="1741805"/>
          </a:xfrm>
        </p:grpSpPr>
        <p:sp>
          <p:nvSpPr>
            <p:cNvPr id="12" name="ïSlíďê"/>
            <p:cNvSpPr/>
            <p:nvPr>
              <p:custDataLst>
                <p:tags r:id="rId14"/>
              </p:custDataLst>
            </p:nvPr>
          </p:nvSpPr>
          <p:spPr>
            <a:xfrm>
              <a:off x="6206701" y="3187817"/>
              <a:ext cx="1956435" cy="1741805"/>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3" name="îs1îḍé"/>
            <p:cNvSpPr/>
            <p:nvPr>
              <p:custDataLst>
                <p:tags r:id="rId15"/>
              </p:custDataLst>
            </p:nvPr>
          </p:nvSpPr>
          <p:spPr>
            <a:xfrm>
              <a:off x="6578785" y="3263736"/>
              <a:ext cx="1250596" cy="3371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b"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04</a:t>
              </a:r>
              <a:endPar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4" name="îšḷiḋè"/>
            <p:cNvSpPr/>
            <p:nvPr>
              <p:custDataLst>
                <p:tags r:id="rId16"/>
              </p:custDataLst>
            </p:nvPr>
          </p:nvSpPr>
          <p:spPr>
            <a:xfrm>
              <a:off x="6500706" y="3473567"/>
              <a:ext cx="1410970" cy="9220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50000"/>
                </a:lnSpc>
              </a:pP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情感的压抑性和文饰性</a:t>
              </a:r>
              <a:endPar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0"/>
                                        </p:tgtEl>
                                        <p:attrNameLst>
                                          <p:attrName>style.visibility</p:attrName>
                                        </p:attrNameLst>
                                      </p:cBhvr>
                                      <p:to>
                                        <p:strVal val="visible"/>
                                      </p:to>
                                    </p:set>
                                    <p:animEffect transition="in" filter="fade">
                                      <p:cBhvr>
                                        <p:cTn id="12" dur="1000"/>
                                        <p:tgtEl>
                                          <p:spTgt spid="30"/>
                                        </p:tgtEl>
                                      </p:cBhvr>
                                    </p:animEffect>
                                    <p:anim calcmode="lin" valueType="num">
                                      <p:cBhvr>
                                        <p:cTn id="13" dur="1000" fill="hold"/>
                                        <p:tgtEl>
                                          <p:spTgt spid="30"/>
                                        </p:tgtEl>
                                        <p:attrNameLst>
                                          <p:attrName>ppt_x</p:attrName>
                                        </p:attrNameLst>
                                      </p:cBhvr>
                                      <p:tavLst>
                                        <p:tav tm="0">
                                          <p:val>
                                            <p:strVal val="#ppt_x"/>
                                          </p:val>
                                        </p:tav>
                                        <p:tav tm="100000">
                                          <p:val>
                                            <p:strVal val="#ppt_x"/>
                                          </p:val>
                                        </p:tav>
                                      </p:tavLst>
                                    </p:anim>
                                    <p:anim calcmode="lin" valueType="num">
                                      <p:cBhvr>
                                        <p:cTn id="14" dur="1000" fill="hold"/>
                                        <p:tgtEl>
                                          <p:spTgt spid="30"/>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1000"/>
                                        <p:tgtEl>
                                          <p:spTgt spid="2"/>
                                        </p:tgtEl>
                                      </p:cBhvr>
                                    </p:animEffect>
                                    <p:anim calcmode="lin" valueType="num">
                                      <p:cBhvr>
                                        <p:cTn id="18" dur="1000" fill="hold"/>
                                        <p:tgtEl>
                                          <p:spTgt spid="2"/>
                                        </p:tgtEl>
                                        <p:attrNameLst>
                                          <p:attrName>ppt_x</p:attrName>
                                        </p:attrNameLst>
                                      </p:cBhvr>
                                      <p:tavLst>
                                        <p:tav tm="0">
                                          <p:val>
                                            <p:strVal val="#ppt_x"/>
                                          </p:val>
                                        </p:tav>
                                        <p:tav tm="100000">
                                          <p:val>
                                            <p:strVal val="#ppt_x"/>
                                          </p:val>
                                        </p:tav>
                                      </p:tavLst>
                                    </p:anim>
                                    <p:anim calcmode="lin" valueType="num">
                                      <p:cBhvr>
                                        <p:cTn id="19" dur="1000" fill="hold"/>
                                        <p:tgtEl>
                                          <p:spTgt spid="2"/>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1000"/>
                                        <p:tgtEl>
                                          <p:spTgt spid="7"/>
                                        </p:tgtEl>
                                      </p:cBhvr>
                                    </p:animEffect>
                                    <p:anim calcmode="lin" valueType="num">
                                      <p:cBhvr>
                                        <p:cTn id="23" dur="1000" fill="hold"/>
                                        <p:tgtEl>
                                          <p:spTgt spid="7"/>
                                        </p:tgtEl>
                                        <p:attrNameLst>
                                          <p:attrName>ppt_x</p:attrName>
                                        </p:attrNameLst>
                                      </p:cBhvr>
                                      <p:tavLst>
                                        <p:tav tm="0">
                                          <p:val>
                                            <p:strVal val="#ppt_x"/>
                                          </p:val>
                                        </p:tav>
                                        <p:tav tm="100000">
                                          <p:val>
                                            <p:strVal val="#ppt_x"/>
                                          </p:val>
                                        </p:tav>
                                      </p:tavLst>
                                    </p:anim>
                                    <p:anim calcmode="lin" valueType="num">
                                      <p:cBhvr>
                                        <p:cTn id="24" dur="1000" fill="hold"/>
                                        <p:tgtEl>
                                          <p:spTgt spid="7"/>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1000"/>
                                        <p:tgtEl>
                                          <p:spTgt spid="11"/>
                                        </p:tgtEl>
                                      </p:cBhvr>
                                    </p:animEffect>
                                    <p:anim calcmode="lin" valueType="num">
                                      <p:cBhvr>
                                        <p:cTn id="28" dur="1000" fill="hold"/>
                                        <p:tgtEl>
                                          <p:spTgt spid="11"/>
                                        </p:tgtEl>
                                        <p:attrNameLst>
                                          <p:attrName>ppt_x</p:attrName>
                                        </p:attrNameLst>
                                      </p:cBhvr>
                                      <p:tavLst>
                                        <p:tav tm="0">
                                          <p:val>
                                            <p:strVal val="#ppt_x"/>
                                          </p:val>
                                        </p:tav>
                                        <p:tav tm="100000">
                                          <p:val>
                                            <p:strVal val="#ppt_x"/>
                                          </p:val>
                                        </p:tav>
                                      </p:tavLst>
                                    </p:anim>
                                    <p:anim calcmode="lin" valueType="num">
                                      <p:cBhvr>
                                        <p:cTn id="2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矩形 39"/>
          <p:cNvSpPr/>
          <p:nvPr/>
        </p:nvSpPr>
        <p:spPr>
          <a:xfrm>
            <a:off x="2799377" y="514649"/>
            <a:ext cx="6847237"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二、情绪的影响</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3" name="矩形 2"/>
          <p:cNvSpPr/>
          <p:nvPr/>
        </p:nvSpPr>
        <p:spPr>
          <a:xfrm>
            <a:off x="1518920" y="1626870"/>
            <a:ext cx="9394825" cy="1198880"/>
          </a:xfrm>
          <a:prstGeom prst="rect">
            <a:avLst/>
          </a:prstGeom>
        </p:spPr>
        <p:txBody>
          <a:bodyPr wrap="square">
            <a:spAutoFit/>
          </a:bodyPr>
          <a:p>
            <a:pPr algn="just">
              <a:lnSpc>
                <a:spcPct val="150000"/>
              </a:lnSpc>
              <a:spcBef>
                <a:spcPts val="0"/>
              </a:spcBef>
              <a:spcAft>
                <a:spcPts val="0"/>
              </a:spcAft>
            </a:pP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大学生正处于青春期发育后期，情感丰富且极易波动，由于受生理发育、心理发展和客观环境影响，大学生的情绪变化较为明显。这种频繁情绪波动对大学生的学习、生活、人际关系、身体健康等无不产生影响。</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nvGrpSpPr>
          <p:cNvPr id="30" name="组合 29"/>
          <p:cNvGrpSpPr/>
          <p:nvPr>
            <p:custDataLst>
              <p:tags r:id="rId1"/>
            </p:custDataLst>
          </p:nvPr>
        </p:nvGrpSpPr>
        <p:grpSpPr>
          <a:xfrm>
            <a:off x="1312641" y="3427343"/>
            <a:ext cx="1956435" cy="1741805"/>
            <a:chOff x="6206701" y="3187817"/>
            <a:chExt cx="1956435" cy="1741805"/>
          </a:xfrm>
        </p:grpSpPr>
        <p:sp>
          <p:nvSpPr>
            <p:cNvPr id="20" name="ïSlíďê"/>
            <p:cNvSpPr/>
            <p:nvPr>
              <p:custDataLst>
                <p:tags r:id="rId2"/>
              </p:custDataLst>
            </p:nvPr>
          </p:nvSpPr>
          <p:spPr>
            <a:xfrm>
              <a:off x="6206701" y="3187817"/>
              <a:ext cx="1956435" cy="1741805"/>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29" name="îs1îḍé"/>
            <p:cNvSpPr/>
            <p:nvPr>
              <p:custDataLst>
                <p:tags r:id="rId3"/>
              </p:custDataLst>
            </p:nvPr>
          </p:nvSpPr>
          <p:spPr>
            <a:xfrm>
              <a:off x="6578785" y="3262367"/>
              <a:ext cx="1250596" cy="33855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b"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01</a:t>
              </a:r>
              <a:endPar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31" name="îšḷiḋè"/>
            <p:cNvSpPr/>
            <p:nvPr>
              <p:custDataLst>
                <p:tags r:id="rId4"/>
              </p:custDataLst>
            </p:nvPr>
          </p:nvSpPr>
          <p:spPr>
            <a:xfrm>
              <a:off x="6500706" y="3473567"/>
              <a:ext cx="1410970" cy="133794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50000"/>
                </a:lnSpc>
              </a:pP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不良情绪影响大学生的学习</a:t>
              </a:r>
              <a:endPar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grpSp>
        <p:nvGrpSpPr>
          <p:cNvPr id="2" name="组合 1"/>
          <p:cNvGrpSpPr/>
          <p:nvPr>
            <p:custDataLst>
              <p:tags r:id="rId5"/>
            </p:custDataLst>
          </p:nvPr>
        </p:nvGrpSpPr>
        <p:grpSpPr>
          <a:xfrm>
            <a:off x="3972021" y="3427343"/>
            <a:ext cx="1956435" cy="1741805"/>
            <a:chOff x="6206701" y="3187817"/>
            <a:chExt cx="1956435" cy="1741805"/>
          </a:xfrm>
        </p:grpSpPr>
        <p:sp>
          <p:nvSpPr>
            <p:cNvPr id="4" name="ïSlíďê"/>
            <p:cNvSpPr/>
            <p:nvPr>
              <p:custDataLst>
                <p:tags r:id="rId6"/>
              </p:custDataLst>
            </p:nvPr>
          </p:nvSpPr>
          <p:spPr>
            <a:xfrm>
              <a:off x="6206701" y="3187817"/>
              <a:ext cx="1956435" cy="1741805"/>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5" name="îs1îḍé"/>
            <p:cNvSpPr/>
            <p:nvPr>
              <p:custDataLst>
                <p:tags r:id="rId7"/>
              </p:custDataLst>
            </p:nvPr>
          </p:nvSpPr>
          <p:spPr>
            <a:xfrm>
              <a:off x="6578785" y="3263736"/>
              <a:ext cx="1250596" cy="3371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b"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02</a:t>
              </a:r>
              <a:endPar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6" name="îšḷiḋè"/>
            <p:cNvSpPr/>
            <p:nvPr>
              <p:custDataLst>
                <p:tags r:id="rId8"/>
              </p:custDataLst>
            </p:nvPr>
          </p:nvSpPr>
          <p:spPr>
            <a:xfrm>
              <a:off x="6500706" y="3473567"/>
              <a:ext cx="1410970" cy="133794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50000"/>
                </a:lnSpc>
              </a:pP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不良情绪影响大学生的人际交往</a:t>
              </a:r>
              <a:endPar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grpSp>
        <p:nvGrpSpPr>
          <p:cNvPr id="7" name="组合 6"/>
          <p:cNvGrpSpPr/>
          <p:nvPr>
            <p:custDataLst>
              <p:tags r:id="rId9"/>
            </p:custDataLst>
          </p:nvPr>
        </p:nvGrpSpPr>
        <p:grpSpPr>
          <a:xfrm>
            <a:off x="6631401" y="3427343"/>
            <a:ext cx="1956435" cy="1741805"/>
            <a:chOff x="6206701" y="3187817"/>
            <a:chExt cx="1956435" cy="1741805"/>
          </a:xfrm>
        </p:grpSpPr>
        <p:sp>
          <p:nvSpPr>
            <p:cNvPr id="8" name="ïSlíďê"/>
            <p:cNvSpPr/>
            <p:nvPr>
              <p:custDataLst>
                <p:tags r:id="rId10"/>
              </p:custDataLst>
            </p:nvPr>
          </p:nvSpPr>
          <p:spPr>
            <a:xfrm>
              <a:off x="6206701" y="3187817"/>
              <a:ext cx="1956435" cy="1741805"/>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9" name="îs1îḍé"/>
            <p:cNvSpPr/>
            <p:nvPr>
              <p:custDataLst>
                <p:tags r:id="rId11"/>
              </p:custDataLst>
            </p:nvPr>
          </p:nvSpPr>
          <p:spPr>
            <a:xfrm>
              <a:off x="6578785" y="3263736"/>
              <a:ext cx="1250596" cy="3371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b"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03</a:t>
              </a:r>
              <a:endPar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0" name="îšḷiḋè"/>
            <p:cNvSpPr/>
            <p:nvPr>
              <p:custDataLst>
                <p:tags r:id="rId12"/>
              </p:custDataLst>
            </p:nvPr>
          </p:nvSpPr>
          <p:spPr>
            <a:xfrm>
              <a:off x="6500706" y="3473567"/>
              <a:ext cx="1410970" cy="133794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50000"/>
                </a:lnSpc>
              </a:pP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不良情绪影响大学生的身体健康</a:t>
              </a:r>
              <a:endPar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grpSp>
        <p:nvGrpSpPr>
          <p:cNvPr id="11" name="组合 10"/>
          <p:cNvGrpSpPr/>
          <p:nvPr>
            <p:custDataLst>
              <p:tags r:id="rId13"/>
            </p:custDataLst>
          </p:nvPr>
        </p:nvGrpSpPr>
        <p:grpSpPr>
          <a:xfrm>
            <a:off x="9290781" y="3427343"/>
            <a:ext cx="1956435" cy="1741805"/>
            <a:chOff x="6206701" y="3187817"/>
            <a:chExt cx="1956435" cy="1741805"/>
          </a:xfrm>
        </p:grpSpPr>
        <p:sp>
          <p:nvSpPr>
            <p:cNvPr id="12" name="ïSlíďê"/>
            <p:cNvSpPr/>
            <p:nvPr>
              <p:custDataLst>
                <p:tags r:id="rId14"/>
              </p:custDataLst>
            </p:nvPr>
          </p:nvSpPr>
          <p:spPr>
            <a:xfrm>
              <a:off x="6206701" y="3187817"/>
              <a:ext cx="1956435" cy="1741805"/>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3" name="îs1îḍé"/>
            <p:cNvSpPr/>
            <p:nvPr>
              <p:custDataLst>
                <p:tags r:id="rId15"/>
              </p:custDataLst>
            </p:nvPr>
          </p:nvSpPr>
          <p:spPr>
            <a:xfrm>
              <a:off x="6578785" y="3263736"/>
              <a:ext cx="1250596" cy="3371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b"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04</a:t>
              </a:r>
              <a:endPar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4" name="îšḷiḋè"/>
            <p:cNvSpPr/>
            <p:nvPr>
              <p:custDataLst>
                <p:tags r:id="rId16"/>
              </p:custDataLst>
            </p:nvPr>
          </p:nvSpPr>
          <p:spPr>
            <a:xfrm>
              <a:off x="6500706" y="3473567"/>
              <a:ext cx="1410970" cy="133794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50000"/>
                </a:lnSpc>
              </a:pP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不良情绪会造成各种心理疾病</a:t>
              </a:r>
              <a:endPar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0"/>
                                        </p:tgtEl>
                                        <p:attrNameLst>
                                          <p:attrName>style.visibility</p:attrName>
                                        </p:attrNameLst>
                                      </p:cBhvr>
                                      <p:to>
                                        <p:strVal val="visible"/>
                                      </p:to>
                                    </p:set>
                                    <p:animEffect transition="in" filter="fade">
                                      <p:cBhvr>
                                        <p:cTn id="12" dur="1000"/>
                                        <p:tgtEl>
                                          <p:spTgt spid="30"/>
                                        </p:tgtEl>
                                      </p:cBhvr>
                                    </p:animEffect>
                                    <p:anim calcmode="lin" valueType="num">
                                      <p:cBhvr>
                                        <p:cTn id="13" dur="1000" fill="hold"/>
                                        <p:tgtEl>
                                          <p:spTgt spid="30"/>
                                        </p:tgtEl>
                                        <p:attrNameLst>
                                          <p:attrName>ppt_x</p:attrName>
                                        </p:attrNameLst>
                                      </p:cBhvr>
                                      <p:tavLst>
                                        <p:tav tm="0">
                                          <p:val>
                                            <p:strVal val="#ppt_x"/>
                                          </p:val>
                                        </p:tav>
                                        <p:tav tm="100000">
                                          <p:val>
                                            <p:strVal val="#ppt_x"/>
                                          </p:val>
                                        </p:tav>
                                      </p:tavLst>
                                    </p:anim>
                                    <p:anim calcmode="lin" valueType="num">
                                      <p:cBhvr>
                                        <p:cTn id="14" dur="1000" fill="hold"/>
                                        <p:tgtEl>
                                          <p:spTgt spid="30"/>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1000"/>
                                        <p:tgtEl>
                                          <p:spTgt spid="2"/>
                                        </p:tgtEl>
                                      </p:cBhvr>
                                    </p:animEffect>
                                    <p:anim calcmode="lin" valueType="num">
                                      <p:cBhvr>
                                        <p:cTn id="18" dur="1000" fill="hold"/>
                                        <p:tgtEl>
                                          <p:spTgt spid="2"/>
                                        </p:tgtEl>
                                        <p:attrNameLst>
                                          <p:attrName>ppt_x</p:attrName>
                                        </p:attrNameLst>
                                      </p:cBhvr>
                                      <p:tavLst>
                                        <p:tav tm="0">
                                          <p:val>
                                            <p:strVal val="#ppt_x"/>
                                          </p:val>
                                        </p:tav>
                                        <p:tav tm="100000">
                                          <p:val>
                                            <p:strVal val="#ppt_x"/>
                                          </p:val>
                                        </p:tav>
                                      </p:tavLst>
                                    </p:anim>
                                    <p:anim calcmode="lin" valueType="num">
                                      <p:cBhvr>
                                        <p:cTn id="19" dur="1000" fill="hold"/>
                                        <p:tgtEl>
                                          <p:spTgt spid="2"/>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1000"/>
                                        <p:tgtEl>
                                          <p:spTgt spid="7"/>
                                        </p:tgtEl>
                                      </p:cBhvr>
                                    </p:animEffect>
                                    <p:anim calcmode="lin" valueType="num">
                                      <p:cBhvr>
                                        <p:cTn id="23" dur="1000" fill="hold"/>
                                        <p:tgtEl>
                                          <p:spTgt spid="7"/>
                                        </p:tgtEl>
                                        <p:attrNameLst>
                                          <p:attrName>ppt_x</p:attrName>
                                        </p:attrNameLst>
                                      </p:cBhvr>
                                      <p:tavLst>
                                        <p:tav tm="0">
                                          <p:val>
                                            <p:strVal val="#ppt_x"/>
                                          </p:val>
                                        </p:tav>
                                        <p:tav tm="100000">
                                          <p:val>
                                            <p:strVal val="#ppt_x"/>
                                          </p:val>
                                        </p:tav>
                                      </p:tavLst>
                                    </p:anim>
                                    <p:anim calcmode="lin" valueType="num">
                                      <p:cBhvr>
                                        <p:cTn id="24" dur="1000" fill="hold"/>
                                        <p:tgtEl>
                                          <p:spTgt spid="7"/>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1000"/>
                                        <p:tgtEl>
                                          <p:spTgt spid="11"/>
                                        </p:tgtEl>
                                      </p:cBhvr>
                                    </p:animEffect>
                                    <p:anim calcmode="lin" valueType="num">
                                      <p:cBhvr>
                                        <p:cTn id="28" dur="1000" fill="hold"/>
                                        <p:tgtEl>
                                          <p:spTgt spid="11"/>
                                        </p:tgtEl>
                                        <p:attrNameLst>
                                          <p:attrName>ppt_x</p:attrName>
                                        </p:attrNameLst>
                                      </p:cBhvr>
                                      <p:tavLst>
                                        <p:tav tm="0">
                                          <p:val>
                                            <p:strVal val="#ppt_x"/>
                                          </p:val>
                                        </p:tav>
                                        <p:tav tm="100000">
                                          <p:val>
                                            <p:strVal val="#ppt_x"/>
                                          </p:val>
                                        </p:tav>
                                      </p:tavLst>
                                    </p:anim>
                                    <p:anim calcmode="lin" valueType="num">
                                      <p:cBhvr>
                                        <p:cTn id="2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圆角 2"/>
          <p:cNvSpPr/>
          <p:nvPr/>
        </p:nvSpPr>
        <p:spPr>
          <a:xfrm>
            <a:off x="6007100" y="2615565"/>
            <a:ext cx="565912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一、IQ 与 EQ</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pic>
        <p:nvPicPr>
          <p:cNvPr id="8" name="图片 7"/>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913765" y="1330960"/>
            <a:ext cx="4866640" cy="5123815"/>
          </a:xfrm>
          <a:prstGeom prst="rect">
            <a:avLst/>
          </a:prstGeom>
        </p:spPr>
      </p:pic>
      <p:sp>
        <p:nvSpPr>
          <p:cNvPr id="5" name="矩形 4"/>
          <p:cNvSpPr/>
          <p:nvPr/>
        </p:nvSpPr>
        <p:spPr>
          <a:xfrm>
            <a:off x="1035050" y="570230"/>
            <a:ext cx="10147300"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任务三　　拥有积极的思维：培养良好的情绪</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4" name="矩形: 圆角 2"/>
          <p:cNvSpPr/>
          <p:nvPr/>
        </p:nvSpPr>
        <p:spPr>
          <a:xfrm>
            <a:off x="6007100" y="3926840"/>
            <a:ext cx="565912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二、察觉情绪，并且接纳情绪</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2" name="矩形: 圆角 2"/>
          <p:cNvSpPr/>
          <p:nvPr/>
        </p:nvSpPr>
        <p:spPr>
          <a:xfrm>
            <a:off x="6007100" y="5238115"/>
            <a:ext cx="5658485"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三、拥有积极的思维就拥有积极的情绪</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barn(inVertical)">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barn(inVertical)">
                                      <p:cBhvr>
                                        <p:cTn id="19" dur="500"/>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grpId="0" nodeType="click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barn(inVertical)">
                                      <p:cBhvr>
                                        <p:cTn id="2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4" grpId="0" bldLvl="0" animBg="1"/>
      <p:bldP spid="2" grpId="0" bldLvl="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9" name="组合 8"/>
          <p:cNvGrpSpPr/>
          <p:nvPr/>
        </p:nvGrpSpPr>
        <p:grpSpPr>
          <a:xfrm>
            <a:off x="2135505" y="1978660"/>
            <a:ext cx="5468620" cy="3514090"/>
            <a:chOff x="488708" y="1213367"/>
            <a:chExt cx="6565900" cy="4264660"/>
          </a:xfrm>
        </p:grpSpPr>
        <p:sp>
          <p:nvSpPr>
            <p:cNvPr id="2" name="矩形 1"/>
            <p:cNvSpPr/>
            <p:nvPr/>
          </p:nvSpPr>
          <p:spPr>
            <a:xfrm>
              <a:off x="954542" y="1946235"/>
              <a:ext cx="5633469" cy="2799695"/>
            </a:xfrm>
            <a:prstGeom prst="rect">
              <a:avLst/>
            </a:prstGeom>
          </p:spPr>
          <p:txBody>
            <a:bodyPr wrap="square">
              <a:spAutoFit/>
            </a:bodyPr>
            <a:p>
              <a:pPr lvl="0" algn="just">
                <a:lnSpc>
                  <a:spcPct val="150000"/>
                </a:lnSpc>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情绪激烈如火山，压力沉重如泰山，面对着这些问题，人们是否就束手无策了呢？</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50000"/>
                </a:lnSpc>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事实上，人们已经具备了处理这些问题的能力，专家学者们发现了这些潜在的能力，并为它们起了名：将处理情绪的能力称为情商（EQ），将应付压力的能力称为逆商（AQ）</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8" name="ïSlíďê"/>
            <p:cNvSpPr/>
            <p:nvPr/>
          </p:nvSpPr>
          <p:spPr>
            <a:xfrm>
              <a:off x="488708" y="1213367"/>
              <a:ext cx="6565900" cy="4264660"/>
            </a:xfrm>
            <a:prstGeom prst="roundRect">
              <a:avLst>
                <a:gd name="adj" fmla="val 2268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sp>
        <p:nvSpPr>
          <p:cNvPr id="10" name="矩形 9"/>
          <p:cNvSpPr/>
          <p:nvPr/>
        </p:nvSpPr>
        <p:spPr>
          <a:xfrm>
            <a:off x="2664491" y="395904"/>
            <a:ext cx="6847237"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一、IQ 与 EQ</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pic>
        <p:nvPicPr>
          <p:cNvPr id="11" name="图片 10"/>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7418129" y="1978638"/>
            <a:ext cx="4095750" cy="409575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par>
                                <p:cTn id="8" presetID="16" presetClass="entr" presetSubtype="21"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barn(inVertical)">
                                      <p:cBhvr>
                                        <p:cTn id="1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04000"/>
            <a:ext cx="12192000" cy="6832879"/>
          </a:xfrm>
          <a:prstGeom prst="rect">
            <a:avLst/>
          </a:prstGeom>
        </p:spPr>
      </p:pic>
      <p:pic>
        <p:nvPicPr>
          <p:cNvPr id="2" name="图片 1"/>
          <p:cNvPicPr>
            <a:picLocks noChangeAspect="1"/>
          </p:cNvPicPr>
          <p:nvPr/>
        </p:nvPicPr>
        <p:blipFill rotWithShape="1">
          <a:blip r:embed="rId2" cstate="print">
            <a:extLst>
              <a:ext uri="{28A0092B-C50C-407E-A947-70E740481C1C}">
                <a14:useLocalDpi xmlns:a14="http://schemas.microsoft.com/office/drawing/2010/main" val="0"/>
              </a:ext>
            </a:extLst>
          </a:blip>
          <a:srcRect t="19815" b="19815"/>
          <a:stretch>
            <a:fillRect/>
          </a:stretch>
        </p:blipFill>
        <p:spPr>
          <a:xfrm>
            <a:off x="1499083" y="653040"/>
            <a:ext cx="9193833" cy="5551918"/>
          </a:xfrm>
          <a:prstGeom prst="rect">
            <a:avLst/>
          </a:prstGeom>
        </p:spPr>
      </p:pic>
      <p:sp>
        <p:nvSpPr>
          <p:cNvPr id="6" name="矩形 5"/>
          <p:cNvSpPr/>
          <p:nvPr/>
        </p:nvSpPr>
        <p:spPr>
          <a:xfrm>
            <a:off x="2339089" y="2106539"/>
            <a:ext cx="827438" cy="1938992"/>
          </a:xfrm>
          <a:prstGeom prst="rect">
            <a:avLst/>
          </a:prstGeom>
        </p:spPr>
        <p:txBody>
          <a:bodyPr wrap="square">
            <a:spAutoFit/>
          </a:bodyPr>
          <a:lstStyle/>
          <a:p>
            <a:pPr algn="ctr"/>
            <a:r>
              <a:rPr lang="zh-CN" altLang="en-US" sz="6000" spc="-15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目录</a:t>
            </a:r>
            <a:endParaRPr lang="zh-CN" altLang="en-US" sz="6000" spc="-15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7" name="矩形 6"/>
          <p:cNvSpPr/>
          <p:nvPr/>
        </p:nvSpPr>
        <p:spPr>
          <a:xfrm rot="5400000">
            <a:off x="2361260" y="2833664"/>
            <a:ext cx="2132329" cy="461665"/>
          </a:xfrm>
          <a:prstGeom prst="rect">
            <a:avLst/>
          </a:prstGeom>
        </p:spPr>
        <p:txBody>
          <a:bodyPr wrap="square">
            <a:spAutoFit/>
          </a:bodyPr>
          <a:lstStyle/>
          <a:p>
            <a:pPr algn="dist"/>
            <a:r>
              <a:rPr lang="en-US" altLang="zh-CN" sz="240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CONTENTS</a:t>
            </a:r>
            <a:endParaRPr lang="zh-CN" altLang="en-US" sz="240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nvGrpSpPr>
          <p:cNvPr id="8" name="组合 7"/>
          <p:cNvGrpSpPr/>
          <p:nvPr>
            <p:custDataLst>
              <p:tags r:id="rId3"/>
            </p:custDataLst>
          </p:nvPr>
        </p:nvGrpSpPr>
        <p:grpSpPr>
          <a:xfrm>
            <a:off x="4338955" y="1769110"/>
            <a:ext cx="5129530" cy="3688071"/>
            <a:chOff x="3672533" y="1863004"/>
            <a:chExt cx="4988560" cy="3001900"/>
          </a:xfrm>
        </p:grpSpPr>
        <p:grpSp>
          <p:nvGrpSpPr>
            <p:cNvPr id="9" name="组合 8"/>
            <p:cNvGrpSpPr/>
            <p:nvPr/>
          </p:nvGrpSpPr>
          <p:grpSpPr>
            <a:xfrm>
              <a:off x="3672533" y="1863004"/>
              <a:ext cx="4988560" cy="2887870"/>
              <a:chOff x="2978495" y="2574778"/>
              <a:chExt cx="4988560" cy="2887870"/>
            </a:xfrm>
          </p:grpSpPr>
          <p:sp>
            <p:nvSpPr>
              <p:cNvPr id="15" name="椭圆 14"/>
              <p:cNvSpPr/>
              <p:nvPr>
                <p:custDataLst>
                  <p:tags r:id="rId4"/>
                </p:custDataLst>
              </p:nvPr>
            </p:nvSpPr>
            <p:spPr>
              <a:xfrm>
                <a:off x="2978495" y="2574823"/>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01</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6" name="文本框 15"/>
              <p:cNvSpPr txBox="1"/>
              <p:nvPr>
                <p:custDataLst>
                  <p:tags r:id="rId5"/>
                </p:custDataLst>
              </p:nvPr>
            </p:nvSpPr>
            <p:spPr>
              <a:xfrm>
                <a:off x="3821775" y="2574778"/>
                <a:ext cx="4145280" cy="674499"/>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项目一　健康心理　幸福人生</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en-US" altLang="zh-CN" sz="2000" dirty="0">
                    <a:latin typeface="思源宋体 CN Heavy" panose="02020900000000000000" pitchFamily="18" charset="-122"/>
                    <a:ea typeface="思源宋体 CN Heavy" panose="02020900000000000000" pitchFamily="18" charset="-122"/>
                    <a:sym typeface="思源宋体 CN" panose="02020400000000000000" pitchFamily="18" charset="-122"/>
                  </a:rPr>
                  <a:t>——</a:t>
                </a: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大学生心理健康导论</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7" name="椭圆 16"/>
              <p:cNvSpPr/>
              <p:nvPr>
                <p:custDataLst>
                  <p:tags r:id="rId6"/>
                </p:custDataLst>
              </p:nvPr>
            </p:nvSpPr>
            <p:spPr>
              <a:xfrm>
                <a:off x="2998257" y="3306141"/>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02</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8" name="椭圆 17"/>
              <p:cNvSpPr/>
              <p:nvPr>
                <p:custDataLst>
                  <p:tags r:id="rId7"/>
                </p:custDataLst>
              </p:nvPr>
            </p:nvSpPr>
            <p:spPr>
              <a:xfrm>
                <a:off x="2998257" y="4074672"/>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03</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9" name="椭圆 18"/>
              <p:cNvSpPr/>
              <p:nvPr>
                <p:custDataLst>
                  <p:tags r:id="rId8"/>
                </p:custDataLst>
              </p:nvPr>
            </p:nvSpPr>
            <p:spPr>
              <a:xfrm>
                <a:off x="2978495" y="4842687"/>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04</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sp>
          <p:nvSpPr>
            <p:cNvPr id="12" name="文本框 11"/>
            <p:cNvSpPr txBox="1"/>
            <p:nvPr>
              <p:custDataLst>
                <p:tags r:id="rId9"/>
              </p:custDataLst>
            </p:nvPr>
          </p:nvSpPr>
          <p:spPr>
            <a:xfrm>
              <a:off x="4515813" y="2602565"/>
              <a:ext cx="4145280" cy="695325"/>
            </a:xfrm>
            <a:prstGeom prst="rect">
              <a:avLst/>
            </a:prstGeom>
          </p:spPr>
          <p:txBody>
            <a:bodyPr vert="horz" wrap="none" lIns="91440" tIns="45720" rIns="91440" bIns="45720" rtlCol="0">
              <a:no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项目二　无惧风雨　积极应对</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——大学生心理咨询与心理治疗</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3" name="文本框 12"/>
            <p:cNvSpPr txBox="1"/>
            <p:nvPr>
              <p:custDataLst>
                <p:tags r:id="rId10"/>
              </p:custDataLst>
            </p:nvPr>
          </p:nvSpPr>
          <p:spPr>
            <a:xfrm>
              <a:off x="4515762" y="3406729"/>
              <a:ext cx="4145280" cy="674499"/>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项目三　悦纳自我　完善自我</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——大学生自我意识与培养</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4" name="文本框 13"/>
            <p:cNvSpPr txBox="1"/>
            <p:nvPr>
              <p:custDataLst>
                <p:tags r:id="rId11"/>
              </p:custDataLst>
            </p:nvPr>
          </p:nvSpPr>
          <p:spPr>
            <a:xfrm>
              <a:off x="4515762" y="4190405"/>
              <a:ext cx="4145280" cy="674499"/>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项目四　外树形象　内塑品格</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——大学生人格发展与培养</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pic>
        <p:nvPicPr>
          <p:cNvPr id="4" name="图片 3"/>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025547" y="3658048"/>
            <a:ext cx="3454522" cy="3454522"/>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9" name="组合 8"/>
          <p:cNvGrpSpPr/>
          <p:nvPr/>
        </p:nvGrpSpPr>
        <p:grpSpPr>
          <a:xfrm>
            <a:off x="881380" y="2038350"/>
            <a:ext cx="7442835" cy="4035425"/>
            <a:chOff x="488708" y="1213367"/>
            <a:chExt cx="6565900" cy="4264660"/>
          </a:xfrm>
        </p:grpSpPr>
        <p:sp>
          <p:nvSpPr>
            <p:cNvPr id="2" name="矩形 1"/>
            <p:cNvSpPr/>
            <p:nvPr/>
          </p:nvSpPr>
          <p:spPr>
            <a:xfrm>
              <a:off x="713559" y="1541548"/>
              <a:ext cx="5933924" cy="3609023"/>
            </a:xfrm>
            <a:prstGeom prst="rect">
              <a:avLst/>
            </a:prstGeom>
          </p:spPr>
          <p:txBody>
            <a:bodyPr wrap="square">
              <a:spAutoFit/>
            </a:bodyPr>
            <a:p>
              <a:pPr lvl="0" algn="just">
                <a:lnSpc>
                  <a:spcPct val="150000"/>
                </a:lnSpc>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IQ 是英文 Intelligence Quotient 的缩写，意为智力商数，简称智商。它是测量个体智力发展水平的一种指标，可以通俗地理解为智力，具体是指数字、空间、逻辑、词汇、记忆等能力。人们在校学习期间，除了学习知识外，还会花大量时间在智商训练方面。学数学来锻炼数字计算、空间想象、逻辑推理能力，学语文、英语、历史、地理等锻炼词汇、记忆能力。考试，可以说就是对人们在这些方面能力的大检阅。由于考试是限时进行的，对人们短时间记忆、处理复杂信息的能力要求比较高。所以对于学生来说，如果有了好的记性，好的运算能力，好的语言能力，那么你再用功一些的话，考试取得好成绩就不在话下。</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8" name="ïSlíďê"/>
            <p:cNvSpPr/>
            <p:nvPr/>
          </p:nvSpPr>
          <p:spPr>
            <a:xfrm>
              <a:off x="488708" y="1213367"/>
              <a:ext cx="6565900" cy="4264660"/>
            </a:xfrm>
            <a:prstGeom prst="roundRect">
              <a:avLst>
                <a:gd name="adj" fmla="val 2268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sp>
        <p:nvSpPr>
          <p:cNvPr id="10" name="矩形 9"/>
          <p:cNvSpPr/>
          <p:nvPr/>
        </p:nvSpPr>
        <p:spPr>
          <a:xfrm>
            <a:off x="2664491" y="395904"/>
            <a:ext cx="6847237"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一、IQ 与 EQ</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pic>
        <p:nvPicPr>
          <p:cNvPr id="11" name="图片 10"/>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7734359" y="2037693"/>
            <a:ext cx="4095750" cy="4095750"/>
          </a:xfrm>
          <a:prstGeom prst="rect">
            <a:avLst/>
          </a:prstGeom>
        </p:spPr>
      </p:pic>
      <p:sp>
        <p:nvSpPr>
          <p:cNvPr id="3" name="文本框 2"/>
          <p:cNvSpPr txBox="1"/>
          <p:nvPr/>
        </p:nvSpPr>
        <p:spPr>
          <a:xfrm>
            <a:off x="1252220" y="1281430"/>
            <a:ext cx="4222115" cy="506730"/>
          </a:xfrm>
          <a:prstGeom prst="rect">
            <a:avLst/>
          </a:prstGeom>
          <a:noFill/>
        </p:spPr>
        <p:txBody>
          <a:bodyPr wrap="square" rtlCol="0">
            <a:spAutoFit/>
          </a:bodyPr>
          <a:p>
            <a:pPr lvl="0" algn="just">
              <a:lnSpc>
                <a:spcPct val="150000"/>
              </a:lnSpc>
            </a:pPr>
            <a:r>
              <a:rPr lang="zh-CN" altLang="en-US" b="1" dirty="0">
                <a:solidFill>
                  <a:schemeClr val="accent1"/>
                </a:solidFill>
                <a:effectLst/>
                <a:latin typeface="思源宋体 CN" panose="02020400000000000000" pitchFamily="18" charset="-122"/>
                <a:ea typeface="思源宋体 CN" panose="02020400000000000000" pitchFamily="18" charset="-122"/>
                <a:sym typeface="思源宋体 CN" panose="02020400000000000000" pitchFamily="18" charset="-122"/>
              </a:rPr>
              <a:t>（一）智力商数 IQ</a:t>
            </a:r>
            <a:endParaRPr lang="zh-CN" altLang="en-US" b="1" dirty="0">
              <a:solidFill>
                <a:schemeClr val="accent1"/>
              </a:solidFill>
              <a:effectLst/>
              <a:latin typeface="思源宋体 CN" panose="02020400000000000000" pitchFamily="18" charset="-122"/>
              <a:ea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par>
                                <p:cTn id="8" presetID="16" presetClass="entr" presetSubtype="21"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barn(inVertical)">
                                      <p:cBhvr>
                                        <p:cTn id="1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9" name="组合 8"/>
          <p:cNvGrpSpPr/>
          <p:nvPr/>
        </p:nvGrpSpPr>
        <p:grpSpPr>
          <a:xfrm>
            <a:off x="881380" y="2108835"/>
            <a:ext cx="7442835" cy="3964940"/>
            <a:chOff x="488708" y="2001717"/>
            <a:chExt cx="6565900" cy="3476310"/>
          </a:xfrm>
        </p:grpSpPr>
        <p:sp>
          <p:nvSpPr>
            <p:cNvPr id="2" name="矩形 1"/>
            <p:cNvSpPr/>
            <p:nvPr/>
          </p:nvSpPr>
          <p:spPr>
            <a:xfrm>
              <a:off x="713341" y="2247241"/>
              <a:ext cx="5934014" cy="3042607"/>
            </a:xfrm>
            <a:prstGeom prst="rect">
              <a:avLst/>
            </a:prstGeom>
          </p:spPr>
          <p:txBody>
            <a:bodyPr wrap="square">
              <a:noAutofit/>
            </a:bodyPr>
            <a:p>
              <a:pPr lvl="0" algn="just">
                <a:lnSpc>
                  <a:spcPct val="150000"/>
                </a:lnSpc>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EQ（Emotional Quotient）是“情绪商数”的英文简称，它代表的是一个人的情绪智力（Emotional Intelligence）之能力。简单来说，EQ 是一个人自我情绪管理以及管理他人情绪的能力指数。</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50000"/>
                </a:lnSpc>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美国心理学家认为，情商包括以下五个方面的内容：</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50000"/>
                </a:lnSpc>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（1）认识自身的情绪。因为只有认识自己，才能成为自己生活的主宰。（2）能妥善管理自己的情绪，即能调控自己。</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50000"/>
                </a:lnSpc>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（3）自我激励，它能够使人走出生命中的低潮，重新出发。</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50000"/>
                </a:lnSpc>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（4）认知他人的情绪，这是与他人正常交往，实现顺利沟通的基础。</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50000"/>
                </a:lnSpc>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（5）人际关系的管理，即领导和管理能力。</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8" name="ïSlíďê"/>
            <p:cNvSpPr/>
            <p:nvPr/>
          </p:nvSpPr>
          <p:spPr>
            <a:xfrm>
              <a:off x="488708" y="2001717"/>
              <a:ext cx="6565900" cy="3476310"/>
            </a:xfrm>
            <a:prstGeom prst="roundRect">
              <a:avLst>
                <a:gd name="adj" fmla="val 2268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sp>
        <p:nvSpPr>
          <p:cNvPr id="10" name="矩形 9"/>
          <p:cNvSpPr/>
          <p:nvPr/>
        </p:nvSpPr>
        <p:spPr>
          <a:xfrm>
            <a:off x="2664491" y="395904"/>
            <a:ext cx="6847237"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一、IQ 与 EQ</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pic>
        <p:nvPicPr>
          <p:cNvPr id="11" name="图片 10"/>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7734359" y="2037693"/>
            <a:ext cx="4095750" cy="4095750"/>
          </a:xfrm>
          <a:prstGeom prst="rect">
            <a:avLst/>
          </a:prstGeom>
        </p:spPr>
      </p:pic>
      <p:sp>
        <p:nvSpPr>
          <p:cNvPr id="3" name="文本框 2"/>
          <p:cNvSpPr txBox="1"/>
          <p:nvPr/>
        </p:nvSpPr>
        <p:spPr>
          <a:xfrm>
            <a:off x="1231900" y="1311910"/>
            <a:ext cx="5282565" cy="506730"/>
          </a:xfrm>
          <a:prstGeom prst="rect">
            <a:avLst/>
          </a:prstGeom>
          <a:noFill/>
        </p:spPr>
        <p:txBody>
          <a:bodyPr wrap="square" rtlCol="0">
            <a:spAutoFit/>
          </a:bodyPr>
          <a:p>
            <a:pPr lvl="0" algn="just">
              <a:lnSpc>
                <a:spcPct val="150000"/>
              </a:lnSpc>
              <a:buClrTx/>
              <a:buSzTx/>
              <a:buFontTx/>
            </a:pPr>
            <a:r>
              <a:rPr lang="zh-CN" altLang="en-US" b="1" dirty="0">
                <a:solidFill>
                  <a:schemeClr val="accent1"/>
                </a:solidFill>
                <a:effectLst/>
                <a:latin typeface="思源宋体 CN" panose="02020400000000000000" pitchFamily="18" charset="-122"/>
                <a:ea typeface="思源宋体 CN" panose="02020400000000000000" pitchFamily="18" charset="-122"/>
                <a:sym typeface="思源宋体 CN" panose="02020400000000000000" pitchFamily="18" charset="-122"/>
              </a:rPr>
              <a:t>（二）情绪商数 EQ</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par>
                                <p:cTn id="8" presetID="16" presetClass="entr" presetSubtype="21"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barn(inVertical)">
                                      <p:cBhvr>
                                        <p:cTn id="1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9" name="组合 8"/>
          <p:cNvGrpSpPr/>
          <p:nvPr/>
        </p:nvGrpSpPr>
        <p:grpSpPr>
          <a:xfrm>
            <a:off x="881380" y="1209675"/>
            <a:ext cx="10515600" cy="4864100"/>
            <a:chOff x="488708" y="1213367"/>
            <a:chExt cx="6565900" cy="4264660"/>
          </a:xfrm>
        </p:grpSpPr>
        <p:sp>
          <p:nvSpPr>
            <p:cNvPr id="2" name="矩形 1"/>
            <p:cNvSpPr/>
            <p:nvPr/>
          </p:nvSpPr>
          <p:spPr>
            <a:xfrm>
              <a:off x="772636" y="1524606"/>
              <a:ext cx="5933924" cy="3642220"/>
            </a:xfrm>
            <a:prstGeom prst="rect">
              <a:avLst/>
            </a:prstGeom>
          </p:spPr>
          <p:txBody>
            <a:bodyPr wrap="square">
              <a:spAutoFit/>
            </a:bodyPr>
            <a:p>
              <a:pPr lvl="0" algn="just">
                <a:lnSpc>
                  <a:spcPct val="150000"/>
                </a:lnSpc>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你是否认为一个成功的人不应该轻易流露情绪，或者怕被人说你太情绪化而宁愿不要有情绪。其实，真正的问题并不在情绪的本身，而在于情绪的自我觉察和表达方式，如果能以适当的方式、在适当的情境表达适度的情绪，便是健康的情绪管理之道。对自我情绪的察觉，相信你有过这样的体验：你心中的那个“自己”说“我不应该有此感觉”“我要努力使自己高兴起来”；在你极为烦躁时，脑子里会闪过“别去想了”的念头。这些都属于自我觉知对自己情绪的看法和控制。人生成功与否，很大程度取决于你对自己的基本情绪的控制和管理。人类的情绪可以分成快乐、愤怒、恐惧和悲哀四种。这些情绪都和心态有关，是个人心态的反映。而心态是人们可以组织、引导和完全掌控的对象。许多人都懂得要做情绪的主人这个道理，但是遇到具体问题就可能放任自己，认为“控制情绪是很难的”；还有的人习惯于抱怨生活，“没有人比我更倒霉了，生活对我太不公平了”。这两种态度实际上都是被情绪所控制的。所以，重要的是对自己说“我要做情绪的主人，现在就让我来试一试”。建立自我控制的意识是开始驾驭自己情绪的关键一步，一旦你的自主性启动，沿着它走下去，就能走出情绪的低谷。</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8" name="ïSlíďê"/>
            <p:cNvSpPr/>
            <p:nvPr/>
          </p:nvSpPr>
          <p:spPr>
            <a:xfrm>
              <a:off x="488708" y="1213367"/>
              <a:ext cx="6565900" cy="4264660"/>
            </a:xfrm>
            <a:prstGeom prst="roundRect">
              <a:avLst>
                <a:gd name="adj" fmla="val 2268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sp>
        <p:nvSpPr>
          <p:cNvPr id="10" name="矩形 9"/>
          <p:cNvSpPr/>
          <p:nvPr/>
        </p:nvSpPr>
        <p:spPr>
          <a:xfrm>
            <a:off x="2664491" y="395904"/>
            <a:ext cx="6847237"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二、察觉情绪，并且接纳情绪</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9" name="组合 8"/>
          <p:cNvGrpSpPr/>
          <p:nvPr/>
        </p:nvGrpSpPr>
        <p:grpSpPr>
          <a:xfrm>
            <a:off x="881380" y="1956364"/>
            <a:ext cx="10515600" cy="4379666"/>
            <a:chOff x="488708" y="1213298"/>
            <a:chExt cx="6565900" cy="4264729"/>
          </a:xfrm>
        </p:grpSpPr>
        <p:sp>
          <p:nvSpPr>
            <p:cNvPr id="2" name="矩形 1"/>
            <p:cNvSpPr/>
            <p:nvPr/>
          </p:nvSpPr>
          <p:spPr>
            <a:xfrm>
              <a:off x="804752" y="1213298"/>
              <a:ext cx="5933924" cy="1887160"/>
            </a:xfrm>
            <a:prstGeom prst="rect">
              <a:avLst/>
            </a:prstGeom>
          </p:spPr>
          <p:txBody>
            <a:bodyPr wrap="square">
              <a:spAutoFit/>
            </a:bodyPr>
            <a:p>
              <a:pPr lvl="0" algn="just">
                <a:lnSpc>
                  <a:spcPct val="150000"/>
                </a:lnSpc>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情绪 ABC 理论是由美国心理学家埃利斯创建的，他认为在人们情绪产生的过程中有三个重要的因素，分别是激发事件 A、信念 B 和事件的结果 C。经研究发现，激发事件 A 只是引发情绪和行为结果 C 的间接原因，而引起 C 的直接原因则是个体对激发事件 A 的认知和评价而产生的信念 B，即人的消极情绪和行为结果 C，不是由于某一激发事件 A 直接引发的，而是由于经受这一事件的个体对它不正确的认知和评价所产生的错误信念 B 所引起。如图所示。</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8" name="ïSlíďê"/>
            <p:cNvSpPr/>
            <p:nvPr/>
          </p:nvSpPr>
          <p:spPr>
            <a:xfrm>
              <a:off x="488708" y="1213367"/>
              <a:ext cx="6565900" cy="4264660"/>
            </a:xfrm>
            <a:prstGeom prst="roundRect">
              <a:avLst>
                <a:gd name="adj" fmla="val 2268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sp>
        <p:nvSpPr>
          <p:cNvPr id="10" name="矩形 9"/>
          <p:cNvSpPr/>
          <p:nvPr/>
        </p:nvSpPr>
        <p:spPr>
          <a:xfrm>
            <a:off x="2664460" y="395605"/>
            <a:ext cx="7776210"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三、拥有积极的思维就拥有积极的情绪</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pic>
        <p:nvPicPr>
          <p:cNvPr id="3" name="图片 2"/>
          <p:cNvPicPr>
            <a:picLocks noChangeAspect="1"/>
          </p:cNvPicPr>
          <p:nvPr/>
        </p:nvPicPr>
        <p:blipFill>
          <a:blip r:embed="rId1"/>
          <a:stretch>
            <a:fillRect/>
          </a:stretch>
        </p:blipFill>
        <p:spPr>
          <a:xfrm>
            <a:off x="3752850" y="3894455"/>
            <a:ext cx="4369435" cy="2019935"/>
          </a:xfrm>
          <a:prstGeom prst="rect">
            <a:avLst/>
          </a:prstGeom>
        </p:spPr>
      </p:pic>
      <p:sp>
        <p:nvSpPr>
          <p:cNvPr id="4" name="文本框 3"/>
          <p:cNvSpPr txBox="1"/>
          <p:nvPr/>
        </p:nvSpPr>
        <p:spPr>
          <a:xfrm>
            <a:off x="1262380" y="1282065"/>
            <a:ext cx="4070350" cy="506730"/>
          </a:xfrm>
          <a:prstGeom prst="rect">
            <a:avLst/>
          </a:prstGeom>
          <a:noFill/>
        </p:spPr>
        <p:txBody>
          <a:bodyPr wrap="square" rtlCol="0">
            <a:spAutoFit/>
          </a:bodyPr>
          <a:p>
            <a:pPr lvl="0" algn="just">
              <a:lnSpc>
                <a:spcPct val="150000"/>
              </a:lnSpc>
              <a:buClrTx/>
              <a:buSzTx/>
              <a:buFontTx/>
            </a:pPr>
            <a:r>
              <a:rPr lang="zh-CN" altLang="en-US" b="1" dirty="0">
                <a:solidFill>
                  <a:schemeClr val="accent1"/>
                </a:solidFill>
                <a:effectLst/>
                <a:latin typeface="思源宋体 CN" panose="02020400000000000000" pitchFamily="18" charset="-122"/>
                <a:ea typeface="思源宋体 CN" panose="02020400000000000000" pitchFamily="18" charset="-122"/>
                <a:sym typeface="思源宋体 CN" panose="02020400000000000000" pitchFamily="18" charset="-122"/>
              </a:rPr>
              <a:t>（一）情绪 ABC 理论</a:t>
            </a:r>
            <a:endParaRPr lang="zh-CN" altLang="en-US" b="1" dirty="0">
              <a:solidFill>
                <a:schemeClr val="accent1"/>
              </a:solidFill>
              <a:effectLst/>
              <a:latin typeface="思源宋体 CN" panose="02020400000000000000" pitchFamily="18" charset="-122"/>
              <a:ea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par>
                                <p:cTn id="8" presetID="16" presetClass="entr" presetSubtype="21"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barn(inVertical)">
                                      <p:cBhvr>
                                        <p:cTn id="10"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2800350" y="502285"/>
            <a:ext cx="7557770"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三、拥有积极的思维就拥有积极的情绪</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nvGrpSpPr>
          <p:cNvPr id="8" name="组合 7"/>
          <p:cNvGrpSpPr/>
          <p:nvPr>
            <p:custDataLst>
              <p:tags r:id="rId1"/>
            </p:custDataLst>
          </p:nvPr>
        </p:nvGrpSpPr>
        <p:grpSpPr bwMode="auto">
          <a:xfrm>
            <a:off x="3322226" y="3100075"/>
            <a:ext cx="4830365" cy="922734"/>
            <a:chOff x="2922847" y="2636911"/>
            <a:chExt cx="6440416" cy="1229529"/>
          </a:xfrm>
        </p:grpSpPr>
        <p:sp>
          <p:nvSpPr>
            <p:cNvPr id="9" name="直接连接符 8"/>
            <p:cNvSpPr>
              <a:spLocks noChangeShapeType="1"/>
            </p:cNvSpPr>
            <p:nvPr>
              <p:custDataLst>
                <p:tags r:id="rId2"/>
              </p:custDataLst>
            </p:nvPr>
          </p:nvSpPr>
          <p:spPr bwMode="auto">
            <a:xfrm>
              <a:off x="2922847" y="3186087"/>
              <a:ext cx="1839656" cy="680353"/>
            </a:xfrm>
            <a:prstGeom prst="line">
              <a:avLst/>
            </a:prstGeom>
            <a:noFill/>
            <a:ln w="9525">
              <a:solidFill>
                <a:schemeClr val="tx1"/>
              </a:solidFill>
              <a:bevel/>
            </a:ln>
            <a:extLst>
              <a:ext uri="{909E8E84-426E-40DD-AFC4-6F175D3DCCD1}">
                <a14:hiddenFill xmlns:a14="http://schemas.microsoft.com/office/drawing/2010/main">
                  <a:noFill/>
                </a14:hiddenFill>
              </a:ext>
            </a:extLst>
          </p:spPr>
          <p:txBody>
            <a:bodyPr/>
            <a:lstStyle/>
            <a:p>
              <a:endParaRPr lang="zh-CN" altLang="en-US" sz="1070">
                <a:solidFill>
                  <a:schemeClr val="accent2"/>
                </a:solidFill>
                <a:cs typeface="+mn-ea"/>
                <a:sym typeface="+mn-lt"/>
              </a:endParaRPr>
            </a:p>
          </p:txBody>
        </p:sp>
        <p:sp>
          <p:nvSpPr>
            <p:cNvPr id="10" name="直接连接符 158"/>
            <p:cNvSpPr>
              <a:spLocks noChangeShapeType="1"/>
            </p:cNvSpPr>
            <p:nvPr>
              <p:custDataLst>
                <p:tags r:id="rId3"/>
              </p:custDataLst>
            </p:nvPr>
          </p:nvSpPr>
          <p:spPr bwMode="auto">
            <a:xfrm flipV="1">
              <a:off x="4762503" y="2636911"/>
              <a:ext cx="2628847" cy="1229527"/>
            </a:xfrm>
            <a:prstGeom prst="line">
              <a:avLst/>
            </a:prstGeom>
            <a:noFill/>
            <a:ln w="9525">
              <a:solidFill>
                <a:schemeClr val="tx1"/>
              </a:solidFill>
              <a:bevel/>
            </a:ln>
            <a:extLst>
              <a:ext uri="{909E8E84-426E-40DD-AFC4-6F175D3DCCD1}">
                <a14:hiddenFill xmlns:a14="http://schemas.microsoft.com/office/drawing/2010/main">
                  <a:noFill/>
                </a14:hiddenFill>
              </a:ext>
            </a:extLst>
          </p:spPr>
          <p:txBody>
            <a:bodyPr/>
            <a:lstStyle/>
            <a:p>
              <a:endParaRPr lang="zh-CN" altLang="en-US" sz="1070">
                <a:solidFill>
                  <a:schemeClr val="accent2"/>
                </a:solidFill>
                <a:cs typeface="+mn-ea"/>
                <a:sym typeface="+mn-lt"/>
              </a:endParaRPr>
            </a:p>
          </p:txBody>
        </p:sp>
        <p:sp>
          <p:nvSpPr>
            <p:cNvPr id="11" name="直接连接符 159"/>
            <p:cNvSpPr>
              <a:spLocks noChangeShapeType="1"/>
            </p:cNvSpPr>
            <p:nvPr>
              <p:custDataLst>
                <p:tags r:id="rId4"/>
              </p:custDataLst>
            </p:nvPr>
          </p:nvSpPr>
          <p:spPr bwMode="auto">
            <a:xfrm>
              <a:off x="7391350" y="2636912"/>
              <a:ext cx="1971913" cy="961472"/>
            </a:xfrm>
            <a:prstGeom prst="line">
              <a:avLst/>
            </a:prstGeom>
            <a:noFill/>
            <a:ln w="9525">
              <a:solidFill>
                <a:schemeClr val="tx1"/>
              </a:solidFill>
              <a:bevel/>
            </a:ln>
            <a:extLst>
              <a:ext uri="{909E8E84-426E-40DD-AFC4-6F175D3DCCD1}">
                <a14:hiddenFill xmlns:a14="http://schemas.microsoft.com/office/drawing/2010/main">
                  <a:noFill/>
                </a14:hiddenFill>
              </a:ext>
            </a:extLst>
          </p:spPr>
          <p:txBody>
            <a:bodyPr/>
            <a:lstStyle/>
            <a:p>
              <a:endParaRPr lang="zh-CN" altLang="en-US" sz="1070">
                <a:solidFill>
                  <a:schemeClr val="accent2"/>
                </a:solidFill>
                <a:cs typeface="+mn-ea"/>
                <a:sym typeface="+mn-lt"/>
              </a:endParaRPr>
            </a:p>
          </p:txBody>
        </p:sp>
      </p:grpSp>
      <p:grpSp>
        <p:nvGrpSpPr>
          <p:cNvPr id="17" name="组合 16"/>
          <p:cNvGrpSpPr/>
          <p:nvPr>
            <p:custDataLst>
              <p:tags r:id="rId5"/>
            </p:custDataLst>
          </p:nvPr>
        </p:nvGrpSpPr>
        <p:grpSpPr bwMode="auto">
          <a:xfrm>
            <a:off x="2674022" y="3214377"/>
            <a:ext cx="680085" cy="681990"/>
            <a:chOff x="2058591" y="2789212"/>
            <a:chExt cx="906780" cy="909320"/>
          </a:xfrm>
          <a:solidFill>
            <a:schemeClr val="accent5"/>
          </a:solidFill>
        </p:grpSpPr>
        <p:sp>
          <p:nvSpPr>
            <p:cNvPr id="18" name="矩形 2"/>
            <p:cNvSpPr>
              <a:spLocks noChangeArrowheads="1"/>
            </p:cNvSpPr>
            <p:nvPr>
              <p:custDataLst>
                <p:tags r:id="rId6"/>
              </p:custDataLst>
            </p:nvPr>
          </p:nvSpPr>
          <p:spPr bwMode="auto">
            <a:xfrm>
              <a:off x="2058591" y="2789212"/>
              <a:ext cx="906780" cy="909320"/>
            </a:xfrm>
            <a:prstGeom prst="rect">
              <a:avLst/>
            </a:prstGeom>
            <a:grpFill/>
            <a:ln>
              <a:solidFill>
                <a:schemeClr val="accent1"/>
              </a:solidFill>
            </a:ln>
            <a:effectLst/>
          </p:spPr>
          <p:txBody>
            <a:bodyPr anchor="ctr"/>
            <a:lstStyle/>
            <a:p>
              <a:pPr algn="ctr" defTabSz="685800" eaLnBrk="1" fontAlgn="auto" hangingPunct="1">
                <a:spcBef>
                  <a:spcPts val="0"/>
                </a:spcBef>
                <a:spcAft>
                  <a:spcPts val="0"/>
                </a:spcAft>
                <a:defRPr/>
              </a:pPr>
              <a:endParaRPr lang="zh-CN" altLang="zh-CN" sz="1100">
                <a:solidFill>
                  <a:schemeClr val="bg1"/>
                </a:solidFill>
                <a:cs typeface="+mn-ea"/>
                <a:sym typeface="+mn-lt"/>
              </a:endParaRPr>
            </a:p>
          </p:txBody>
        </p:sp>
        <p:sp>
          <p:nvSpPr>
            <p:cNvPr id="19" name="文本框 19"/>
            <p:cNvSpPr>
              <a:spLocks noChangeArrowheads="1"/>
            </p:cNvSpPr>
            <p:nvPr>
              <p:custDataLst>
                <p:tags r:id="rId7"/>
              </p:custDataLst>
            </p:nvPr>
          </p:nvSpPr>
          <p:spPr bwMode="auto">
            <a:xfrm>
              <a:off x="2058591" y="2789212"/>
              <a:ext cx="809497" cy="697626"/>
            </a:xfrm>
            <a:prstGeom prst="rect">
              <a:avLst/>
            </a:prstGeom>
            <a:grpFill/>
            <a:ln w="9525">
              <a:solidFill>
                <a:schemeClr val="accent1"/>
              </a:solidFill>
              <a:miter lim="800000"/>
            </a:ln>
          </p:spPr>
          <p:txBody>
            <a:bodyPr>
              <a:spAutoFit/>
            </a:bodyPr>
            <a:lstStyle>
              <a:lvl1pPr>
                <a:defRPr sz="1900">
                  <a:solidFill>
                    <a:schemeClr val="tx1"/>
                  </a:solidFill>
                  <a:latin typeface="Calibri" panose="020F0502020204030204" charset="0"/>
                  <a:ea typeface="宋体" panose="02010600030101010101" pitchFamily="2" charset="-122"/>
                </a:defRPr>
              </a:lvl1pPr>
              <a:lvl2pPr marL="742950" indent="-285750">
                <a:defRPr sz="1900">
                  <a:solidFill>
                    <a:schemeClr val="tx1"/>
                  </a:solidFill>
                  <a:latin typeface="Calibri" panose="020F0502020204030204" charset="0"/>
                  <a:ea typeface="宋体" panose="02010600030101010101" pitchFamily="2" charset="-122"/>
                </a:defRPr>
              </a:lvl2pPr>
              <a:lvl3pPr marL="1143000" indent="-228600">
                <a:defRPr sz="1900">
                  <a:solidFill>
                    <a:schemeClr val="tx1"/>
                  </a:solidFill>
                  <a:latin typeface="Calibri" panose="020F0502020204030204" charset="0"/>
                  <a:ea typeface="宋体" panose="02010600030101010101" pitchFamily="2" charset="-122"/>
                </a:defRPr>
              </a:lvl3pPr>
              <a:lvl4pPr marL="1600200" indent="-228600">
                <a:defRPr sz="1900">
                  <a:solidFill>
                    <a:schemeClr val="tx1"/>
                  </a:solidFill>
                  <a:latin typeface="Calibri" panose="020F0502020204030204" charset="0"/>
                  <a:ea typeface="宋体" panose="02010600030101010101" pitchFamily="2" charset="-122"/>
                </a:defRPr>
              </a:lvl4pPr>
              <a:lvl5pPr marL="2057400" indent="-228600">
                <a:defRPr sz="1900">
                  <a:solidFill>
                    <a:schemeClr val="tx1"/>
                  </a:solidFill>
                  <a:latin typeface="Calibri" panose="020F0502020204030204" charset="0"/>
                  <a:ea typeface="宋体" panose="02010600030101010101" pitchFamily="2" charset="-122"/>
                </a:defRPr>
              </a:lvl5pPr>
              <a:lvl6pPr marL="25146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6pPr>
              <a:lvl7pPr marL="29718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7pPr>
              <a:lvl8pPr marL="34290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8pPr>
              <a:lvl9pPr marL="38862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9pPr>
            </a:lstStyle>
            <a:p>
              <a:pPr algn="ctr" eaLnBrk="1" hangingPunct="1"/>
              <a:r>
                <a:rPr lang="en-US" altLang="zh-CN" sz="2800" dirty="0">
                  <a:solidFill>
                    <a:schemeClr val="bg1"/>
                  </a:solidFill>
                  <a:latin typeface="+mn-lt"/>
                  <a:ea typeface="+mn-ea"/>
                  <a:cs typeface="+mn-ea"/>
                  <a:sym typeface="+mn-lt"/>
                </a:rPr>
                <a:t>01</a:t>
              </a:r>
              <a:endParaRPr lang="zh-CN" altLang="en-US" sz="2800" dirty="0">
                <a:solidFill>
                  <a:schemeClr val="bg1"/>
                </a:solidFill>
                <a:latin typeface="+mn-lt"/>
                <a:ea typeface="+mn-ea"/>
                <a:cs typeface="+mn-ea"/>
                <a:sym typeface="+mn-lt"/>
              </a:endParaRPr>
            </a:p>
          </p:txBody>
        </p:sp>
      </p:grpSp>
      <p:grpSp>
        <p:nvGrpSpPr>
          <p:cNvPr id="20" name="组合 19"/>
          <p:cNvGrpSpPr/>
          <p:nvPr>
            <p:custDataLst>
              <p:tags r:id="rId8"/>
            </p:custDataLst>
          </p:nvPr>
        </p:nvGrpSpPr>
        <p:grpSpPr bwMode="auto">
          <a:xfrm>
            <a:off x="4238043" y="3320340"/>
            <a:ext cx="885032" cy="933450"/>
            <a:chOff x="4197139" y="3106258"/>
            <a:chExt cx="1181100" cy="1244600"/>
          </a:xfrm>
          <a:solidFill>
            <a:schemeClr val="accent2"/>
          </a:solidFill>
        </p:grpSpPr>
        <p:sp>
          <p:nvSpPr>
            <p:cNvPr id="21" name="矩形 150"/>
            <p:cNvSpPr>
              <a:spLocks noChangeArrowheads="1"/>
            </p:cNvSpPr>
            <p:nvPr>
              <p:custDataLst>
                <p:tags r:id="rId9"/>
              </p:custDataLst>
            </p:nvPr>
          </p:nvSpPr>
          <p:spPr bwMode="auto">
            <a:xfrm>
              <a:off x="4197139" y="3106258"/>
              <a:ext cx="1181100" cy="1244600"/>
            </a:xfrm>
            <a:prstGeom prst="rect">
              <a:avLst/>
            </a:prstGeom>
            <a:grpFill/>
            <a:ln>
              <a:noFill/>
            </a:ln>
            <a:effectLst/>
          </p:spPr>
          <p:txBody>
            <a:bodyPr anchor="ctr"/>
            <a:lstStyle/>
            <a:p>
              <a:pPr algn="ctr" defTabSz="685800" eaLnBrk="1" fontAlgn="auto" hangingPunct="1">
                <a:spcBef>
                  <a:spcPts val="0"/>
                </a:spcBef>
                <a:spcAft>
                  <a:spcPts val="0"/>
                </a:spcAft>
                <a:defRPr/>
              </a:pPr>
              <a:endParaRPr lang="zh-CN" altLang="zh-CN" sz="1100">
                <a:solidFill>
                  <a:schemeClr val="bg1"/>
                </a:solidFill>
                <a:cs typeface="+mn-ea"/>
                <a:sym typeface="+mn-lt"/>
              </a:endParaRPr>
            </a:p>
          </p:txBody>
        </p:sp>
        <p:sp>
          <p:nvSpPr>
            <p:cNvPr id="22" name="文本框 19"/>
            <p:cNvSpPr>
              <a:spLocks noChangeArrowheads="1"/>
            </p:cNvSpPr>
            <p:nvPr>
              <p:custDataLst>
                <p:tags r:id="rId10"/>
              </p:custDataLst>
            </p:nvPr>
          </p:nvSpPr>
          <p:spPr bwMode="auto">
            <a:xfrm>
              <a:off x="4224463" y="3338709"/>
              <a:ext cx="1126448" cy="7797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Calibri" panose="020F0502020204030204" charset="0"/>
                  <a:ea typeface="宋体" panose="02010600030101010101" pitchFamily="2" charset="-122"/>
                </a:defRPr>
              </a:lvl1pPr>
              <a:lvl2pPr marL="742950" indent="-285750">
                <a:defRPr sz="1900">
                  <a:solidFill>
                    <a:schemeClr val="tx1"/>
                  </a:solidFill>
                  <a:latin typeface="Calibri" panose="020F0502020204030204" charset="0"/>
                  <a:ea typeface="宋体" panose="02010600030101010101" pitchFamily="2" charset="-122"/>
                </a:defRPr>
              </a:lvl2pPr>
              <a:lvl3pPr marL="1143000" indent="-228600">
                <a:defRPr sz="1900">
                  <a:solidFill>
                    <a:schemeClr val="tx1"/>
                  </a:solidFill>
                  <a:latin typeface="Calibri" panose="020F0502020204030204" charset="0"/>
                  <a:ea typeface="宋体" panose="02010600030101010101" pitchFamily="2" charset="-122"/>
                </a:defRPr>
              </a:lvl3pPr>
              <a:lvl4pPr marL="1600200" indent="-228600">
                <a:defRPr sz="1900">
                  <a:solidFill>
                    <a:schemeClr val="tx1"/>
                  </a:solidFill>
                  <a:latin typeface="Calibri" panose="020F0502020204030204" charset="0"/>
                  <a:ea typeface="宋体" panose="02010600030101010101" pitchFamily="2" charset="-122"/>
                </a:defRPr>
              </a:lvl4pPr>
              <a:lvl5pPr marL="2057400" indent="-228600">
                <a:defRPr sz="1900">
                  <a:solidFill>
                    <a:schemeClr val="tx1"/>
                  </a:solidFill>
                  <a:latin typeface="Calibri" panose="020F0502020204030204" charset="0"/>
                  <a:ea typeface="宋体" panose="02010600030101010101" pitchFamily="2" charset="-122"/>
                </a:defRPr>
              </a:lvl5pPr>
              <a:lvl6pPr marL="25146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6pPr>
              <a:lvl7pPr marL="29718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7pPr>
              <a:lvl8pPr marL="34290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8pPr>
              <a:lvl9pPr marL="38862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9pPr>
            </a:lstStyle>
            <a:p>
              <a:pPr algn="ctr" eaLnBrk="1" hangingPunct="1"/>
              <a:r>
                <a:rPr lang="en-US" altLang="zh-CN" sz="3200" dirty="0">
                  <a:solidFill>
                    <a:schemeClr val="bg1"/>
                  </a:solidFill>
                  <a:latin typeface="+mn-lt"/>
                  <a:ea typeface="+mn-ea"/>
                  <a:cs typeface="+mn-ea"/>
                  <a:sym typeface="+mn-lt"/>
                </a:rPr>
                <a:t>02</a:t>
              </a:r>
              <a:endParaRPr lang="zh-CN" altLang="en-US" sz="3200" dirty="0">
                <a:solidFill>
                  <a:schemeClr val="bg1"/>
                </a:solidFill>
                <a:latin typeface="+mn-lt"/>
                <a:ea typeface="+mn-ea"/>
                <a:cs typeface="+mn-ea"/>
                <a:sym typeface="+mn-lt"/>
              </a:endParaRPr>
            </a:p>
          </p:txBody>
        </p:sp>
      </p:grpSp>
      <p:grpSp>
        <p:nvGrpSpPr>
          <p:cNvPr id="23" name="组合 22"/>
          <p:cNvGrpSpPr/>
          <p:nvPr>
            <p:custDataLst>
              <p:tags r:id="rId11"/>
            </p:custDataLst>
          </p:nvPr>
        </p:nvGrpSpPr>
        <p:grpSpPr bwMode="auto">
          <a:xfrm>
            <a:off x="6120325" y="2622487"/>
            <a:ext cx="1033328" cy="1089422"/>
            <a:chOff x="6534338" y="2152171"/>
            <a:chExt cx="1377950" cy="1452562"/>
          </a:xfrm>
          <a:solidFill>
            <a:schemeClr val="bg1">
              <a:lumMod val="50000"/>
            </a:schemeClr>
          </a:solidFill>
        </p:grpSpPr>
        <p:sp>
          <p:nvSpPr>
            <p:cNvPr id="24" name="矩形 156"/>
            <p:cNvSpPr>
              <a:spLocks noChangeArrowheads="1"/>
            </p:cNvSpPr>
            <p:nvPr>
              <p:custDataLst>
                <p:tags r:id="rId12"/>
              </p:custDataLst>
            </p:nvPr>
          </p:nvSpPr>
          <p:spPr bwMode="auto">
            <a:xfrm>
              <a:off x="6534338" y="2152171"/>
              <a:ext cx="1377950" cy="1452562"/>
            </a:xfrm>
            <a:prstGeom prst="rect">
              <a:avLst/>
            </a:prstGeom>
            <a:solidFill>
              <a:srgbClr val="0B8A90"/>
            </a:solidFill>
            <a:ln>
              <a:noFill/>
            </a:ln>
            <a:effectLst/>
          </p:spPr>
          <p:txBody>
            <a:bodyPr anchor="ctr"/>
            <a:lstStyle/>
            <a:p>
              <a:pPr algn="ctr" defTabSz="685800" eaLnBrk="1" fontAlgn="auto" hangingPunct="1">
                <a:spcBef>
                  <a:spcPts val="0"/>
                </a:spcBef>
                <a:spcAft>
                  <a:spcPts val="0"/>
                </a:spcAft>
                <a:defRPr/>
              </a:pPr>
              <a:endParaRPr lang="zh-CN" altLang="zh-CN" sz="1100">
                <a:solidFill>
                  <a:schemeClr val="bg1"/>
                </a:solidFill>
                <a:cs typeface="+mn-ea"/>
                <a:sym typeface="+mn-lt"/>
              </a:endParaRPr>
            </a:p>
          </p:txBody>
        </p:sp>
        <p:sp>
          <p:nvSpPr>
            <p:cNvPr id="12" name="文本框 19"/>
            <p:cNvSpPr>
              <a:spLocks noChangeArrowheads="1"/>
            </p:cNvSpPr>
            <p:nvPr>
              <p:custDataLst>
                <p:tags r:id="rId13"/>
              </p:custDataLst>
            </p:nvPr>
          </p:nvSpPr>
          <p:spPr bwMode="auto">
            <a:xfrm>
              <a:off x="6777492" y="2447566"/>
              <a:ext cx="891643" cy="861774"/>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defTabSz="685800" eaLnBrk="1" fontAlgn="auto" hangingPunct="1">
                <a:spcBef>
                  <a:spcPts val="0"/>
                </a:spcBef>
                <a:spcAft>
                  <a:spcPts val="0"/>
                </a:spcAft>
                <a:defRPr/>
              </a:pPr>
              <a:r>
                <a:rPr lang="en-US" sz="3600" spc="-113" dirty="0">
                  <a:solidFill>
                    <a:schemeClr val="bg1"/>
                  </a:solidFill>
                  <a:cs typeface="+mn-ea"/>
                  <a:sym typeface="+mn-lt"/>
                </a:rPr>
                <a:t>03</a:t>
              </a:r>
              <a:endParaRPr lang="zh-CN" altLang="en-US" sz="1400" spc="-113" dirty="0">
                <a:solidFill>
                  <a:schemeClr val="bg1"/>
                </a:solidFill>
                <a:cs typeface="+mn-ea"/>
                <a:sym typeface="+mn-lt"/>
              </a:endParaRPr>
            </a:p>
          </p:txBody>
        </p:sp>
      </p:grpSp>
      <p:grpSp>
        <p:nvGrpSpPr>
          <p:cNvPr id="29" name="组合 28"/>
          <p:cNvGrpSpPr/>
          <p:nvPr>
            <p:custDataLst>
              <p:tags r:id="rId14"/>
            </p:custDataLst>
          </p:nvPr>
        </p:nvGrpSpPr>
        <p:grpSpPr bwMode="auto">
          <a:xfrm>
            <a:off x="7937083" y="3190562"/>
            <a:ext cx="885825" cy="933450"/>
            <a:chOff x="9036558" y="2991386"/>
            <a:chExt cx="1181100" cy="1244600"/>
          </a:xfrm>
          <a:solidFill>
            <a:srgbClr val="48844B"/>
          </a:solidFill>
        </p:grpSpPr>
        <p:sp>
          <p:nvSpPr>
            <p:cNvPr id="13" name="矩形 157"/>
            <p:cNvSpPr>
              <a:spLocks noChangeArrowheads="1"/>
            </p:cNvSpPr>
            <p:nvPr>
              <p:custDataLst>
                <p:tags r:id="rId15"/>
              </p:custDataLst>
            </p:nvPr>
          </p:nvSpPr>
          <p:spPr bwMode="auto">
            <a:xfrm>
              <a:off x="9036558" y="2991386"/>
              <a:ext cx="1181100" cy="1244600"/>
            </a:xfrm>
            <a:prstGeom prst="rect">
              <a:avLst/>
            </a:prstGeom>
            <a:grpFill/>
            <a:ln>
              <a:noFill/>
            </a:ln>
            <a:effectLst/>
          </p:spPr>
          <p:txBody>
            <a:bodyPr anchor="ctr"/>
            <a:lstStyle/>
            <a:p>
              <a:pPr algn="ctr" defTabSz="685800" eaLnBrk="1" fontAlgn="auto" hangingPunct="1">
                <a:spcBef>
                  <a:spcPts val="0"/>
                </a:spcBef>
                <a:spcAft>
                  <a:spcPts val="0"/>
                </a:spcAft>
                <a:defRPr/>
              </a:pPr>
              <a:endParaRPr lang="zh-CN" altLang="zh-CN" sz="1100">
                <a:solidFill>
                  <a:schemeClr val="bg1"/>
                </a:solidFill>
                <a:cs typeface="+mn-ea"/>
                <a:sym typeface="+mn-lt"/>
              </a:endParaRPr>
            </a:p>
          </p:txBody>
        </p:sp>
        <p:sp>
          <p:nvSpPr>
            <p:cNvPr id="31" name="文本框 19"/>
            <p:cNvSpPr>
              <a:spLocks noChangeArrowheads="1"/>
            </p:cNvSpPr>
            <p:nvPr>
              <p:custDataLst>
                <p:tags r:id="rId16"/>
              </p:custDataLst>
            </p:nvPr>
          </p:nvSpPr>
          <p:spPr bwMode="auto">
            <a:xfrm>
              <a:off x="9236830" y="3264873"/>
              <a:ext cx="780557" cy="6976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900">
                  <a:solidFill>
                    <a:schemeClr val="tx1"/>
                  </a:solidFill>
                  <a:latin typeface="Calibri" panose="020F0502020204030204" charset="0"/>
                  <a:ea typeface="宋体" panose="02010600030101010101" pitchFamily="2" charset="-122"/>
                </a:defRPr>
              </a:lvl1pPr>
              <a:lvl2pPr marL="742950" indent="-285750">
                <a:defRPr sz="1900">
                  <a:solidFill>
                    <a:schemeClr val="tx1"/>
                  </a:solidFill>
                  <a:latin typeface="Calibri" panose="020F0502020204030204" charset="0"/>
                  <a:ea typeface="宋体" panose="02010600030101010101" pitchFamily="2" charset="-122"/>
                </a:defRPr>
              </a:lvl2pPr>
              <a:lvl3pPr marL="1143000" indent="-228600">
                <a:defRPr sz="1900">
                  <a:solidFill>
                    <a:schemeClr val="tx1"/>
                  </a:solidFill>
                  <a:latin typeface="Calibri" panose="020F0502020204030204" charset="0"/>
                  <a:ea typeface="宋体" panose="02010600030101010101" pitchFamily="2" charset="-122"/>
                </a:defRPr>
              </a:lvl3pPr>
              <a:lvl4pPr marL="1600200" indent="-228600">
                <a:defRPr sz="1900">
                  <a:solidFill>
                    <a:schemeClr val="tx1"/>
                  </a:solidFill>
                  <a:latin typeface="Calibri" panose="020F0502020204030204" charset="0"/>
                  <a:ea typeface="宋体" panose="02010600030101010101" pitchFamily="2" charset="-122"/>
                </a:defRPr>
              </a:lvl4pPr>
              <a:lvl5pPr marL="2057400" indent="-228600">
                <a:defRPr sz="1900">
                  <a:solidFill>
                    <a:schemeClr val="tx1"/>
                  </a:solidFill>
                  <a:latin typeface="Calibri" panose="020F0502020204030204" charset="0"/>
                  <a:ea typeface="宋体" panose="02010600030101010101" pitchFamily="2" charset="-122"/>
                </a:defRPr>
              </a:lvl5pPr>
              <a:lvl6pPr marL="25146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6pPr>
              <a:lvl7pPr marL="29718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7pPr>
              <a:lvl8pPr marL="34290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8pPr>
              <a:lvl9pPr marL="38862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9pPr>
            </a:lstStyle>
            <a:p>
              <a:pPr algn="ctr" eaLnBrk="1" hangingPunct="1"/>
              <a:r>
                <a:rPr lang="en-US" altLang="zh-CN" sz="2800" dirty="0">
                  <a:solidFill>
                    <a:schemeClr val="bg1"/>
                  </a:solidFill>
                  <a:latin typeface="+mn-lt"/>
                  <a:ea typeface="+mn-ea"/>
                  <a:cs typeface="+mn-ea"/>
                  <a:sym typeface="+mn-lt"/>
                </a:rPr>
                <a:t>04</a:t>
              </a:r>
              <a:endParaRPr lang="zh-CN" altLang="en-US" sz="1600" dirty="0">
                <a:solidFill>
                  <a:schemeClr val="bg1"/>
                </a:solidFill>
                <a:latin typeface="+mn-lt"/>
                <a:ea typeface="+mn-ea"/>
                <a:cs typeface="+mn-ea"/>
                <a:sym typeface="+mn-lt"/>
              </a:endParaRPr>
            </a:p>
          </p:txBody>
        </p:sp>
      </p:grpSp>
      <p:sp>
        <p:nvSpPr>
          <p:cNvPr id="33" name="TextBox 11"/>
          <p:cNvSpPr txBox="1">
            <a:spLocks noChangeArrowheads="1"/>
          </p:cNvSpPr>
          <p:nvPr>
            <p:custDataLst>
              <p:tags r:id="rId17"/>
            </p:custDataLst>
          </p:nvPr>
        </p:nvSpPr>
        <p:spPr bwMode="auto">
          <a:xfrm flipH="1">
            <a:off x="2098090" y="4060941"/>
            <a:ext cx="1502726" cy="306705"/>
          </a:xfrm>
          <a:prstGeom prst="rect">
            <a:avLst/>
          </a:prstGeom>
          <a:noFill/>
          <a:ln>
            <a:noFill/>
          </a:ln>
          <a:effec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285750" indent="-285750" eaLnBrk="1" fontAlgn="auto" hangingPunct="1">
              <a:spcBef>
                <a:spcPts val="0"/>
              </a:spcBef>
              <a:spcAft>
                <a:spcPts val="0"/>
              </a:spcAft>
              <a:buClr>
                <a:srgbClr val="C00000"/>
              </a:buClr>
              <a:buFont typeface="Wingdings" panose="05000000000000000000" pitchFamily="2" charset="2"/>
              <a:buChar char="n"/>
              <a:defRPr/>
            </a:pPr>
            <a:r>
              <a:rPr sz="1400" b="1" kern="0" dirty="0">
                <a:solidFill>
                  <a:schemeClr val="tx1">
                    <a:lumMod val="65000"/>
                    <a:lumOff val="35000"/>
                  </a:schemeClr>
                </a:solidFill>
                <a:latin typeface="+mn-lt"/>
                <a:ea typeface="+mn-ea"/>
                <a:cs typeface="+mn-ea"/>
                <a:sym typeface="+mn-lt"/>
              </a:rPr>
              <a:t>1. 积极暗示</a:t>
            </a:r>
            <a:endParaRPr sz="1400" b="1" kern="0" dirty="0">
              <a:solidFill>
                <a:schemeClr val="tx1">
                  <a:lumMod val="65000"/>
                  <a:lumOff val="35000"/>
                </a:schemeClr>
              </a:solidFill>
              <a:latin typeface="+mn-lt"/>
              <a:ea typeface="+mn-ea"/>
              <a:cs typeface="+mn-ea"/>
              <a:sym typeface="+mn-lt"/>
            </a:endParaRPr>
          </a:p>
        </p:txBody>
      </p:sp>
      <p:sp>
        <p:nvSpPr>
          <p:cNvPr id="35" name="TextBox 11"/>
          <p:cNvSpPr txBox="1">
            <a:spLocks noChangeArrowheads="1"/>
          </p:cNvSpPr>
          <p:nvPr>
            <p:custDataLst>
              <p:tags r:id="rId18"/>
            </p:custDataLst>
          </p:nvPr>
        </p:nvSpPr>
        <p:spPr bwMode="auto">
          <a:xfrm flipH="1">
            <a:off x="3901738" y="4597631"/>
            <a:ext cx="1628775" cy="306705"/>
          </a:xfrm>
          <a:prstGeom prst="rect">
            <a:avLst/>
          </a:prstGeom>
          <a:noFill/>
          <a:ln>
            <a:noFill/>
          </a:ln>
          <a:effec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285750" indent="-285750" eaLnBrk="1" fontAlgn="auto" hangingPunct="1">
              <a:spcBef>
                <a:spcPts val="0"/>
              </a:spcBef>
              <a:spcAft>
                <a:spcPts val="0"/>
              </a:spcAft>
              <a:buClr>
                <a:srgbClr val="C00000"/>
              </a:buClr>
              <a:buFont typeface="Wingdings" panose="05000000000000000000" pitchFamily="2" charset="2"/>
              <a:buChar char="n"/>
              <a:defRPr/>
            </a:pPr>
            <a:r>
              <a:rPr sz="1400" b="1" kern="0" dirty="0">
                <a:solidFill>
                  <a:schemeClr val="tx1">
                    <a:lumMod val="65000"/>
                    <a:lumOff val="35000"/>
                  </a:schemeClr>
                </a:solidFill>
                <a:latin typeface="+mn-lt"/>
                <a:ea typeface="+mn-ea"/>
                <a:cs typeface="+mn-ea"/>
                <a:sym typeface="+mn-lt"/>
              </a:rPr>
              <a:t>2. 消极暗示</a:t>
            </a:r>
            <a:endParaRPr sz="1400" b="1" kern="0" dirty="0">
              <a:solidFill>
                <a:schemeClr val="tx1">
                  <a:lumMod val="65000"/>
                  <a:lumOff val="35000"/>
                </a:schemeClr>
              </a:solidFill>
              <a:latin typeface="+mn-lt"/>
              <a:ea typeface="+mn-ea"/>
              <a:cs typeface="+mn-ea"/>
              <a:sym typeface="+mn-lt"/>
            </a:endParaRPr>
          </a:p>
        </p:txBody>
      </p:sp>
      <p:sp>
        <p:nvSpPr>
          <p:cNvPr id="14" name="TextBox 11"/>
          <p:cNvSpPr txBox="1">
            <a:spLocks noChangeArrowheads="1"/>
          </p:cNvSpPr>
          <p:nvPr>
            <p:custDataLst>
              <p:tags r:id="rId19"/>
            </p:custDataLst>
          </p:nvPr>
        </p:nvSpPr>
        <p:spPr bwMode="auto">
          <a:xfrm flipH="1">
            <a:off x="5773954" y="3929857"/>
            <a:ext cx="1628775" cy="521970"/>
          </a:xfrm>
          <a:prstGeom prst="rect">
            <a:avLst/>
          </a:prstGeom>
          <a:noFill/>
          <a:ln>
            <a:noFill/>
          </a:ln>
          <a:effec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285750" indent="-285750" eaLnBrk="1" fontAlgn="auto" hangingPunct="1">
              <a:spcBef>
                <a:spcPts val="0"/>
              </a:spcBef>
              <a:spcAft>
                <a:spcPts val="0"/>
              </a:spcAft>
              <a:buClr>
                <a:srgbClr val="C00000"/>
              </a:buClr>
              <a:buFont typeface="Wingdings" panose="05000000000000000000" pitchFamily="2" charset="2"/>
              <a:buChar char="n"/>
              <a:defRPr/>
            </a:pPr>
            <a:r>
              <a:rPr sz="1400" b="1" kern="0" dirty="0">
                <a:solidFill>
                  <a:schemeClr val="tx1">
                    <a:lumMod val="65000"/>
                    <a:lumOff val="35000"/>
                  </a:schemeClr>
                </a:solidFill>
                <a:latin typeface="+mn-lt"/>
                <a:ea typeface="+mn-ea"/>
                <a:cs typeface="+mn-ea"/>
                <a:sym typeface="+mn-lt"/>
              </a:rPr>
              <a:t>3. 自我暗示的合理时机</a:t>
            </a:r>
            <a:endParaRPr sz="1400" b="1" kern="0" dirty="0">
              <a:solidFill>
                <a:schemeClr val="tx1">
                  <a:lumMod val="65000"/>
                  <a:lumOff val="35000"/>
                </a:schemeClr>
              </a:solidFill>
              <a:latin typeface="+mn-lt"/>
              <a:ea typeface="+mn-ea"/>
              <a:cs typeface="+mn-ea"/>
              <a:sym typeface="+mn-lt"/>
            </a:endParaRPr>
          </a:p>
        </p:txBody>
      </p:sp>
      <p:sp>
        <p:nvSpPr>
          <p:cNvPr id="15" name="TextBox 11"/>
          <p:cNvSpPr txBox="1">
            <a:spLocks noChangeArrowheads="1"/>
          </p:cNvSpPr>
          <p:nvPr>
            <p:custDataLst>
              <p:tags r:id="rId20"/>
            </p:custDataLst>
          </p:nvPr>
        </p:nvSpPr>
        <p:spPr bwMode="auto">
          <a:xfrm flipH="1">
            <a:off x="7790180" y="4451985"/>
            <a:ext cx="1720850" cy="521970"/>
          </a:xfrm>
          <a:prstGeom prst="rect">
            <a:avLst/>
          </a:prstGeom>
          <a:noFill/>
          <a:ln>
            <a:noFill/>
          </a:ln>
          <a:effec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285750" indent="-285750" algn="just" eaLnBrk="1" fontAlgn="auto" hangingPunct="1">
              <a:spcBef>
                <a:spcPts val="0"/>
              </a:spcBef>
              <a:spcAft>
                <a:spcPts val="0"/>
              </a:spcAft>
              <a:buClr>
                <a:srgbClr val="C00000"/>
              </a:buClr>
              <a:buFont typeface="Wingdings" panose="05000000000000000000" pitchFamily="2" charset="2"/>
              <a:buChar char="n"/>
              <a:defRPr/>
            </a:pPr>
            <a:r>
              <a:rPr sz="1400" b="1" kern="0" dirty="0">
                <a:solidFill>
                  <a:schemeClr val="tx1">
                    <a:lumMod val="65000"/>
                    <a:lumOff val="35000"/>
                  </a:schemeClr>
                </a:solidFill>
                <a:latin typeface="+mn-lt"/>
                <a:ea typeface="+mn-ea"/>
                <a:cs typeface="+mn-ea"/>
                <a:sym typeface="+mn-lt"/>
              </a:rPr>
              <a:t>4. 自我暗示的要点</a:t>
            </a:r>
            <a:endParaRPr sz="1400" b="1" kern="0" dirty="0">
              <a:solidFill>
                <a:schemeClr val="tx1">
                  <a:lumMod val="65000"/>
                  <a:lumOff val="35000"/>
                </a:schemeClr>
              </a:solidFill>
              <a:latin typeface="+mn-lt"/>
              <a:ea typeface="+mn-ea"/>
              <a:cs typeface="+mn-ea"/>
              <a:sym typeface="+mn-lt"/>
            </a:endParaRPr>
          </a:p>
        </p:txBody>
      </p:sp>
      <p:sp>
        <p:nvSpPr>
          <p:cNvPr id="16" name="矩形 15"/>
          <p:cNvSpPr/>
          <p:nvPr/>
        </p:nvSpPr>
        <p:spPr>
          <a:xfrm>
            <a:off x="1649095" y="1624330"/>
            <a:ext cx="9180830" cy="506730"/>
          </a:xfrm>
          <a:prstGeom prst="rect">
            <a:avLst/>
          </a:prstGeom>
        </p:spPr>
        <p:txBody>
          <a:bodyPr wrap="square">
            <a:spAutoFit/>
          </a:bodyPr>
          <a:p>
            <a:pPr lvl="0" algn="just">
              <a:lnSpc>
                <a:spcPct val="150000"/>
              </a:lnSpc>
              <a:buClrTx/>
              <a:buSzTx/>
              <a:buFontTx/>
            </a:pPr>
            <a:r>
              <a:rPr lang="zh-CN" altLang="en-US" sz="1800" b="1" dirty="0">
                <a:solidFill>
                  <a:schemeClr val="accent1"/>
                </a:solidFill>
                <a:effectLst/>
                <a:latin typeface="思源宋体 CN" panose="02020400000000000000" pitchFamily="18" charset="-122"/>
                <a:ea typeface="思源宋体 CN" panose="02020400000000000000" pitchFamily="18" charset="-122"/>
                <a:sym typeface="思源宋体 CN" panose="02020400000000000000" pitchFamily="18" charset="-122"/>
              </a:rPr>
              <a:t>（二）自我暗示的力量</a:t>
            </a:r>
            <a:endParaRPr lang="zh-CN" altLang="en-US" sz="1800" b="1" dirty="0">
              <a:solidFill>
                <a:schemeClr val="accent1"/>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300"/>
                                        <p:tgtEl>
                                          <p:spTgt spid="17"/>
                                        </p:tgtEl>
                                        <p:attrNameLst>
                                          <p:attrName>ppt_y</p:attrName>
                                        </p:attrNameLst>
                                      </p:cBhvr>
                                      <p:tavLst>
                                        <p:tav tm="0">
                                          <p:val>
                                            <p:strVal val="#ppt_y+#ppt_h*1.125000"/>
                                          </p:val>
                                        </p:tav>
                                        <p:tav tm="100000">
                                          <p:val>
                                            <p:strVal val="#ppt_y"/>
                                          </p:val>
                                        </p:tav>
                                      </p:tavLst>
                                    </p:anim>
                                    <p:animEffect transition="in" filter="wipe(up)">
                                      <p:cBhvr>
                                        <p:cTn id="8" dur="300"/>
                                        <p:tgtEl>
                                          <p:spTgt spid="17"/>
                                        </p:tgtEl>
                                      </p:cBhvr>
                                    </p:animEffect>
                                  </p:childTnLst>
                                </p:cTn>
                              </p:par>
                            </p:childTnLst>
                          </p:cTn>
                        </p:par>
                        <p:par>
                          <p:cTn id="9" fill="hold">
                            <p:stCondLst>
                              <p:cond delay="500"/>
                            </p:stCondLst>
                            <p:childTnLst>
                              <p:par>
                                <p:cTn id="10" presetID="47" presetClass="entr" presetSubtype="0" fill="hold" grpId="0" nodeType="afterEffect">
                                  <p:stCondLst>
                                    <p:cond delay="0"/>
                                  </p:stCondLst>
                                  <p:childTnLst>
                                    <p:set>
                                      <p:cBhvr>
                                        <p:cTn id="11" dur="1" fill="hold">
                                          <p:stCondLst>
                                            <p:cond delay="0"/>
                                          </p:stCondLst>
                                        </p:cTn>
                                        <p:tgtEl>
                                          <p:spTgt spid="33"/>
                                        </p:tgtEl>
                                        <p:attrNameLst>
                                          <p:attrName>style.visibility</p:attrName>
                                        </p:attrNameLst>
                                      </p:cBhvr>
                                      <p:to>
                                        <p:strVal val="visible"/>
                                      </p:to>
                                    </p:set>
                                    <p:animEffect transition="in" filter="fade">
                                      <p:cBhvr>
                                        <p:cTn id="12" dur="500"/>
                                        <p:tgtEl>
                                          <p:spTgt spid="33"/>
                                        </p:tgtEl>
                                      </p:cBhvr>
                                    </p:animEffect>
                                    <p:anim calcmode="lin" valueType="num">
                                      <p:cBhvr>
                                        <p:cTn id="13" dur="500" fill="hold"/>
                                        <p:tgtEl>
                                          <p:spTgt spid="33"/>
                                        </p:tgtEl>
                                        <p:attrNameLst>
                                          <p:attrName>ppt_x</p:attrName>
                                        </p:attrNameLst>
                                      </p:cBhvr>
                                      <p:tavLst>
                                        <p:tav tm="0">
                                          <p:val>
                                            <p:strVal val="#ppt_x"/>
                                          </p:val>
                                        </p:tav>
                                        <p:tav tm="100000">
                                          <p:val>
                                            <p:strVal val="#ppt_x"/>
                                          </p:val>
                                        </p:tav>
                                      </p:tavLst>
                                    </p:anim>
                                    <p:anim calcmode="lin" valueType="num">
                                      <p:cBhvr>
                                        <p:cTn id="14" dur="500" fill="hold"/>
                                        <p:tgtEl>
                                          <p:spTgt spid="33"/>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12" presetClass="entr" presetSubtype="4" fill="hold" nodeType="afterEffect">
                                  <p:stCondLst>
                                    <p:cond delay="0"/>
                                  </p:stCondLst>
                                  <p:childTnLst>
                                    <p:set>
                                      <p:cBhvr>
                                        <p:cTn id="17" dur="1" fill="hold">
                                          <p:stCondLst>
                                            <p:cond delay="0"/>
                                          </p:stCondLst>
                                        </p:cTn>
                                        <p:tgtEl>
                                          <p:spTgt spid="20"/>
                                        </p:tgtEl>
                                        <p:attrNameLst>
                                          <p:attrName>style.visibility</p:attrName>
                                        </p:attrNameLst>
                                      </p:cBhvr>
                                      <p:to>
                                        <p:strVal val="visible"/>
                                      </p:to>
                                    </p:set>
                                    <p:anim calcmode="lin" valueType="num">
                                      <p:cBhvr additive="base">
                                        <p:cTn id="18" dur="300"/>
                                        <p:tgtEl>
                                          <p:spTgt spid="20"/>
                                        </p:tgtEl>
                                        <p:attrNameLst>
                                          <p:attrName>ppt_y</p:attrName>
                                        </p:attrNameLst>
                                      </p:cBhvr>
                                      <p:tavLst>
                                        <p:tav tm="0">
                                          <p:val>
                                            <p:strVal val="#ppt_y+#ppt_h*1.125000"/>
                                          </p:val>
                                        </p:tav>
                                        <p:tav tm="100000">
                                          <p:val>
                                            <p:strVal val="#ppt_y"/>
                                          </p:val>
                                        </p:tav>
                                      </p:tavLst>
                                    </p:anim>
                                    <p:animEffect transition="in" filter="wipe(up)">
                                      <p:cBhvr>
                                        <p:cTn id="19" dur="300"/>
                                        <p:tgtEl>
                                          <p:spTgt spid="20"/>
                                        </p:tgtEl>
                                      </p:cBhvr>
                                    </p:animEffect>
                                  </p:childTnLst>
                                </p:cTn>
                              </p:par>
                            </p:childTnLst>
                          </p:cTn>
                        </p:par>
                        <p:par>
                          <p:cTn id="20" fill="hold">
                            <p:stCondLst>
                              <p:cond delay="1500"/>
                            </p:stCondLst>
                            <p:childTnLst>
                              <p:par>
                                <p:cTn id="21" presetID="47" presetClass="entr" presetSubtype="0" fill="hold" grpId="0" nodeType="afterEffect">
                                  <p:stCondLst>
                                    <p:cond delay="0"/>
                                  </p:stCondLst>
                                  <p:childTnLst>
                                    <p:set>
                                      <p:cBhvr>
                                        <p:cTn id="22" dur="1" fill="hold">
                                          <p:stCondLst>
                                            <p:cond delay="0"/>
                                          </p:stCondLst>
                                        </p:cTn>
                                        <p:tgtEl>
                                          <p:spTgt spid="35"/>
                                        </p:tgtEl>
                                        <p:attrNameLst>
                                          <p:attrName>style.visibility</p:attrName>
                                        </p:attrNameLst>
                                      </p:cBhvr>
                                      <p:to>
                                        <p:strVal val="visible"/>
                                      </p:to>
                                    </p:set>
                                    <p:animEffect transition="in" filter="fade">
                                      <p:cBhvr>
                                        <p:cTn id="23" dur="500"/>
                                        <p:tgtEl>
                                          <p:spTgt spid="35"/>
                                        </p:tgtEl>
                                      </p:cBhvr>
                                    </p:animEffect>
                                    <p:anim calcmode="lin" valueType="num">
                                      <p:cBhvr>
                                        <p:cTn id="24" dur="500" fill="hold"/>
                                        <p:tgtEl>
                                          <p:spTgt spid="35"/>
                                        </p:tgtEl>
                                        <p:attrNameLst>
                                          <p:attrName>ppt_x</p:attrName>
                                        </p:attrNameLst>
                                      </p:cBhvr>
                                      <p:tavLst>
                                        <p:tav tm="0">
                                          <p:val>
                                            <p:strVal val="#ppt_x"/>
                                          </p:val>
                                        </p:tav>
                                        <p:tav tm="100000">
                                          <p:val>
                                            <p:strVal val="#ppt_x"/>
                                          </p:val>
                                        </p:tav>
                                      </p:tavLst>
                                    </p:anim>
                                    <p:anim calcmode="lin" valueType="num">
                                      <p:cBhvr>
                                        <p:cTn id="25" dur="500" fill="hold"/>
                                        <p:tgtEl>
                                          <p:spTgt spid="35"/>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12" presetClass="entr" presetSubtype="4" fill="hold" nodeType="afterEffect">
                                  <p:stCondLst>
                                    <p:cond delay="0"/>
                                  </p:stCondLst>
                                  <p:childTnLst>
                                    <p:set>
                                      <p:cBhvr>
                                        <p:cTn id="28" dur="1" fill="hold">
                                          <p:stCondLst>
                                            <p:cond delay="0"/>
                                          </p:stCondLst>
                                        </p:cTn>
                                        <p:tgtEl>
                                          <p:spTgt spid="23"/>
                                        </p:tgtEl>
                                        <p:attrNameLst>
                                          <p:attrName>style.visibility</p:attrName>
                                        </p:attrNameLst>
                                      </p:cBhvr>
                                      <p:to>
                                        <p:strVal val="visible"/>
                                      </p:to>
                                    </p:set>
                                    <p:anim calcmode="lin" valueType="num">
                                      <p:cBhvr additive="base">
                                        <p:cTn id="29" dur="300"/>
                                        <p:tgtEl>
                                          <p:spTgt spid="23"/>
                                        </p:tgtEl>
                                        <p:attrNameLst>
                                          <p:attrName>ppt_y</p:attrName>
                                        </p:attrNameLst>
                                      </p:cBhvr>
                                      <p:tavLst>
                                        <p:tav tm="0">
                                          <p:val>
                                            <p:strVal val="#ppt_y+#ppt_h*1.125000"/>
                                          </p:val>
                                        </p:tav>
                                        <p:tav tm="100000">
                                          <p:val>
                                            <p:strVal val="#ppt_y"/>
                                          </p:val>
                                        </p:tav>
                                      </p:tavLst>
                                    </p:anim>
                                    <p:animEffect transition="in" filter="wipe(up)">
                                      <p:cBhvr>
                                        <p:cTn id="30" dur="300"/>
                                        <p:tgtEl>
                                          <p:spTgt spid="23"/>
                                        </p:tgtEl>
                                      </p:cBhvr>
                                    </p:animEffect>
                                  </p:childTnLst>
                                </p:cTn>
                              </p:par>
                            </p:childTnLst>
                          </p:cTn>
                        </p:par>
                        <p:par>
                          <p:cTn id="31" fill="hold">
                            <p:stCondLst>
                              <p:cond delay="2500"/>
                            </p:stCondLst>
                            <p:childTnLst>
                              <p:par>
                                <p:cTn id="32" presetID="47" presetClass="entr" presetSubtype="0" fill="hold" grpId="0" nodeType="after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fade">
                                      <p:cBhvr>
                                        <p:cTn id="34" dur="500"/>
                                        <p:tgtEl>
                                          <p:spTgt spid="14"/>
                                        </p:tgtEl>
                                      </p:cBhvr>
                                    </p:animEffect>
                                    <p:anim calcmode="lin" valueType="num">
                                      <p:cBhvr>
                                        <p:cTn id="35" dur="500" fill="hold"/>
                                        <p:tgtEl>
                                          <p:spTgt spid="14"/>
                                        </p:tgtEl>
                                        <p:attrNameLst>
                                          <p:attrName>ppt_x</p:attrName>
                                        </p:attrNameLst>
                                      </p:cBhvr>
                                      <p:tavLst>
                                        <p:tav tm="0">
                                          <p:val>
                                            <p:strVal val="#ppt_x"/>
                                          </p:val>
                                        </p:tav>
                                        <p:tav tm="100000">
                                          <p:val>
                                            <p:strVal val="#ppt_x"/>
                                          </p:val>
                                        </p:tav>
                                      </p:tavLst>
                                    </p:anim>
                                    <p:anim calcmode="lin" valueType="num">
                                      <p:cBhvr>
                                        <p:cTn id="36" dur="500" fill="hold"/>
                                        <p:tgtEl>
                                          <p:spTgt spid="14"/>
                                        </p:tgtEl>
                                        <p:attrNameLst>
                                          <p:attrName>ppt_y</p:attrName>
                                        </p:attrNameLst>
                                      </p:cBhvr>
                                      <p:tavLst>
                                        <p:tav tm="0">
                                          <p:val>
                                            <p:strVal val="#ppt_y-.1"/>
                                          </p:val>
                                        </p:tav>
                                        <p:tav tm="100000">
                                          <p:val>
                                            <p:strVal val="#ppt_y"/>
                                          </p:val>
                                        </p:tav>
                                      </p:tavLst>
                                    </p:anim>
                                  </p:childTnLst>
                                </p:cTn>
                              </p:par>
                            </p:childTnLst>
                          </p:cTn>
                        </p:par>
                        <p:par>
                          <p:cTn id="37" fill="hold">
                            <p:stCondLst>
                              <p:cond delay="3000"/>
                            </p:stCondLst>
                            <p:childTnLst>
                              <p:par>
                                <p:cTn id="38" presetID="12" presetClass="entr" presetSubtype="4" fill="hold" nodeType="afterEffect">
                                  <p:stCondLst>
                                    <p:cond delay="0"/>
                                  </p:stCondLst>
                                  <p:childTnLst>
                                    <p:set>
                                      <p:cBhvr>
                                        <p:cTn id="39" dur="1" fill="hold">
                                          <p:stCondLst>
                                            <p:cond delay="0"/>
                                          </p:stCondLst>
                                        </p:cTn>
                                        <p:tgtEl>
                                          <p:spTgt spid="29"/>
                                        </p:tgtEl>
                                        <p:attrNameLst>
                                          <p:attrName>style.visibility</p:attrName>
                                        </p:attrNameLst>
                                      </p:cBhvr>
                                      <p:to>
                                        <p:strVal val="visible"/>
                                      </p:to>
                                    </p:set>
                                    <p:anim calcmode="lin" valueType="num">
                                      <p:cBhvr additive="base">
                                        <p:cTn id="40" dur="300"/>
                                        <p:tgtEl>
                                          <p:spTgt spid="29"/>
                                        </p:tgtEl>
                                        <p:attrNameLst>
                                          <p:attrName>ppt_y</p:attrName>
                                        </p:attrNameLst>
                                      </p:cBhvr>
                                      <p:tavLst>
                                        <p:tav tm="0">
                                          <p:val>
                                            <p:strVal val="#ppt_y+#ppt_h*1.125000"/>
                                          </p:val>
                                        </p:tav>
                                        <p:tav tm="100000">
                                          <p:val>
                                            <p:strVal val="#ppt_y"/>
                                          </p:val>
                                        </p:tav>
                                      </p:tavLst>
                                    </p:anim>
                                    <p:animEffect transition="in" filter="wipe(up)">
                                      <p:cBhvr>
                                        <p:cTn id="41" dur="300"/>
                                        <p:tgtEl>
                                          <p:spTgt spid="29"/>
                                        </p:tgtEl>
                                      </p:cBhvr>
                                    </p:animEffect>
                                  </p:childTnLst>
                                </p:cTn>
                              </p:par>
                            </p:childTnLst>
                          </p:cTn>
                        </p:par>
                        <p:par>
                          <p:cTn id="42" fill="hold">
                            <p:stCondLst>
                              <p:cond delay="3500"/>
                            </p:stCondLst>
                            <p:childTnLst>
                              <p:par>
                                <p:cTn id="43" presetID="47" presetClass="entr" presetSubtype="0" fill="hold" grpId="0" nodeType="after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fade">
                                      <p:cBhvr>
                                        <p:cTn id="45" dur="500"/>
                                        <p:tgtEl>
                                          <p:spTgt spid="15"/>
                                        </p:tgtEl>
                                      </p:cBhvr>
                                    </p:animEffect>
                                    <p:anim calcmode="lin" valueType="num">
                                      <p:cBhvr>
                                        <p:cTn id="46" dur="500" fill="hold"/>
                                        <p:tgtEl>
                                          <p:spTgt spid="15"/>
                                        </p:tgtEl>
                                        <p:attrNameLst>
                                          <p:attrName>ppt_x</p:attrName>
                                        </p:attrNameLst>
                                      </p:cBhvr>
                                      <p:tavLst>
                                        <p:tav tm="0">
                                          <p:val>
                                            <p:strVal val="#ppt_x"/>
                                          </p:val>
                                        </p:tav>
                                        <p:tav tm="100000">
                                          <p:val>
                                            <p:strVal val="#ppt_x"/>
                                          </p:val>
                                        </p:tav>
                                      </p:tavLst>
                                    </p:anim>
                                    <p:anim calcmode="lin" valueType="num">
                                      <p:cBhvr>
                                        <p:cTn id="47" dur="500" fill="hold"/>
                                        <p:tgtEl>
                                          <p:spTgt spid="15"/>
                                        </p:tgtEl>
                                        <p:attrNameLst>
                                          <p:attrName>ppt_y</p:attrName>
                                        </p:attrNameLst>
                                      </p:cBhvr>
                                      <p:tavLst>
                                        <p:tav tm="0">
                                          <p:val>
                                            <p:strVal val="#ppt_y-.1"/>
                                          </p:val>
                                        </p:tav>
                                        <p:tav tm="100000">
                                          <p:val>
                                            <p:strVal val="#ppt_y"/>
                                          </p:val>
                                        </p:tav>
                                      </p:tavLst>
                                    </p:anim>
                                  </p:childTnLst>
                                </p:cTn>
                              </p:par>
                            </p:childTnLst>
                          </p:cTn>
                        </p:par>
                        <p:par>
                          <p:cTn id="48" fill="hold">
                            <p:stCondLst>
                              <p:cond delay="4000"/>
                            </p:stCondLst>
                            <p:childTnLst>
                              <p:par>
                                <p:cTn id="49" presetID="22" presetClass="entr" presetSubtype="8" fill="hold" nodeType="afterEffect">
                                  <p:stCondLst>
                                    <p:cond delay="0"/>
                                  </p:stCondLst>
                                  <p:childTnLst>
                                    <p:set>
                                      <p:cBhvr>
                                        <p:cTn id="50" dur="1" fill="hold">
                                          <p:stCondLst>
                                            <p:cond delay="0"/>
                                          </p:stCondLst>
                                        </p:cTn>
                                        <p:tgtEl>
                                          <p:spTgt spid="8"/>
                                        </p:tgtEl>
                                        <p:attrNameLst>
                                          <p:attrName>style.visibility</p:attrName>
                                        </p:attrNameLst>
                                      </p:cBhvr>
                                      <p:to>
                                        <p:strVal val="visible"/>
                                      </p:to>
                                    </p:set>
                                    <p:animEffect transition="in" filter="wipe(left)">
                                      <p:cBhvr>
                                        <p:cTn id="51"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bldLvl="0" animBg="1"/>
      <p:bldP spid="35" grpId="0" bldLvl="0" animBg="1"/>
      <p:bldP spid="14" grpId="0" bldLvl="0" animBg="1"/>
      <p:bldP spid="15" grpId="0" bldLvl="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圆角 2"/>
          <p:cNvSpPr/>
          <p:nvPr/>
        </p:nvSpPr>
        <p:spPr>
          <a:xfrm>
            <a:off x="6580505" y="2684780"/>
            <a:ext cx="384048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一、不良情绪的表现</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pic>
        <p:nvPicPr>
          <p:cNvPr id="8" name="图片 7"/>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913765" y="1330960"/>
            <a:ext cx="4866640" cy="5123815"/>
          </a:xfrm>
          <a:prstGeom prst="rect">
            <a:avLst/>
          </a:prstGeom>
        </p:spPr>
      </p:pic>
      <p:sp>
        <p:nvSpPr>
          <p:cNvPr id="5" name="矩形 4"/>
          <p:cNvSpPr/>
          <p:nvPr/>
        </p:nvSpPr>
        <p:spPr>
          <a:xfrm>
            <a:off x="1035050" y="570230"/>
            <a:ext cx="10147300"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任务四　做情绪的主人：大学生不良情绪的表现及调适</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4" name="矩形: 圆角 2"/>
          <p:cNvSpPr/>
          <p:nvPr/>
        </p:nvSpPr>
        <p:spPr>
          <a:xfrm>
            <a:off x="6580505" y="3996055"/>
            <a:ext cx="384048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二、情绪的自我调节方法</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2" name="矩形: 圆角 2"/>
          <p:cNvSpPr/>
          <p:nvPr/>
        </p:nvSpPr>
        <p:spPr>
          <a:xfrm>
            <a:off x="6580505" y="5307330"/>
            <a:ext cx="384048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三、情绪的疏导方</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barn(inVertical)">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barn(inVertical)">
                                      <p:cBhvr>
                                        <p:cTn id="19" dur="500"/>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grpId="0" nodeType="click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barn(inVertical)">
                                      <p:cBhvr>
                                        <p:cTn id="2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4" grpId="0" bldLvl="0" animBg="1"/>
      <p:bldP spid="2" grpId="0" bldLvl="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2800350" y="502285"/>
            <a:ext cx="7557770" cy="1076325"/>
          </a:xfrm>
          <a:prstGeom prst="rect">
            <a:avLst/>
          </a:prstGeom>
        </p:spPr>
        <p:txBody>
          <a:bodyPr wrap="square">
            <a:spAutoFit/>
          </a:bodyPr>
          <a:p>
            <a:pPr algn="ctr"/>
            <a:r>
              <a:rPr lang="zh-CN" altLang="en-US" sz="3200" dirty="0">
                <a:latin typeface="思源宋体 CN" panose="02020400000000000000" pitchFamily="18" charset="-122"/>
                <a:ea typeface="思源宋体 CN" panose="02020400000000000000" pitchFamily="18" charset="-122"/>
                <a:sym typeface="思源宋体 CN" panose="02020400000000000000" pitchFamily="18" charset="-122"/>
              </a:rPr>
              <a:t>一、不良情绪的表现</a:t>
            </a:r>
            <a:endParaRPr lang="zh-CN" altLang="en-US" sz="3200" dirty="0">
              <a:latin typeface="思源宋体 CN" panose="02020400000000000000" pitchFamily="18" charset="-122"/>
              <a:ea typeface="思源宋体 CN" panose="02020400000000000000" pitchFamily="18" charset="-122"/>
              <a:sym typeface="思源宋体 CN" panose="02020400000000000000" pitchFamily="18" charset="-122"/>
            </a:endParaRPr>
          </a:p>
          <a:p>
            <a:pPr algn="ct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06" name="Oval 4"/>
          <p:cNvSpPr/>
          <p:nvPr>
            <p:custDataLst>
              <p:tags r:id="rId1"/>
            </p:custDataLst>
          </p:nvPr>
        </p:nvSpPr>
        <p:spPr>
          <a:xfrm>
            <a:off x="6260344" y="1349888"/>
            <a:ext cx="531628" cy="531628"/>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dirty="0">
              <a:solidFill>
                <a:schemeClr val="bg1">
                  <a:lumMod val="95000"/>
                </a:schemeClr>
              </a:solidFill>
              <a:cs typeface="+mn-ea"/>
              <a:sym typeface="+mn-lt"/>
            </a:endParaRPr>
          </a:p>
        </p:txBody>
      </p:sp>
      <p:sp>
        <p:nvSpPr>
          <p:cNvPr id="107" name="Arc 5"/>
          <p:cNvSpPr/>
          <p:nvPr>
            <p:custDataLst>
              <p:tags r:id="rId2"/>
            </p:custDataLst>
          </p:nvPr>
        </p:nvSpPr>
        <p:spPr>
          <a:xfrm>
            <a:off x="6200203" y="1287195"/>
            <a:ext cx="651909" cy="651909"/>
          </a:xfrm>
          <a:prstGeom prst="arc">
            <a:avLst>
              <a:gd name="adj1" fmla="val 12770549"/>
              <a:gd name="adj2" fmla="val 2991777"/>
            </a:avLst>
          </a:prstGeom>
          <a:ln w="25400">
            <a:solidFill>
              <a:schemeClr val="accent1">
                <a:lumMod val="75000"/>
              </a:schemeClr>
            </a:solidFill>
            <a:headEnd type="triangle"/>
          </a:ln>
        </p:spPr>
        <p:style>
          <a:lnRef idx="1">
            <a:schemeClr val="accent1"/>
          </a:lnRef>
          <a:fillRef idx="0">
            <a:schemeClr val="accent1"/>
          </a:fillRef>
          <a:effectRef idx="0">
            <a:schemeClr val="accent1"/>
          </a:effectRef>
          <a:fontRef idx="minor">
            <a:schemeClr val="tx1"/>
          </a:fontRef>
        </p:style>
        <p:txBody>
          <a:bodyPr rtlCol="0" anchor="ctr"/>
          <a:p>
            <a:pPr algn="ctr"/>
            <a:endParaRPr lang="en-US">
              <a:cs typeface="+mn-ea"/>
              <a:sym typeface="+mn-lt"/>
            </a:endParaRPr>
          </a:p>
        </p:txBody>
      </p:sp>
      <p:sp>
        <p:nvSpPr>
          <p:cNvPr id="108" name="Oval 6"/>
          <p:cNvSpPr/>
          <p:nvPr>
            <p:custDataLst>
              <p:tags r:id="rId3"/>
            </p:custDataLst>
          </p:nvPr>
        </p:nvSpPr>
        <p:spPr>
          <a:xfrm>
            <a:off x="7313078" y="3009266"/>
            <a:ext cx="818707" cy="818707"/>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sz="2800" dirty="0">
              <a:solidFill>
                <a:schemeClr val="bg1">
                  <a:lumMod val="95000"/>
                </a:schemeClr>
              </a:solidFill>
              <a:cs typeface="+mn-ea"/>
              <a:sym typeface="+mn-lt"/>
            </a:endParaRPr>
          </a:p>
        </p:txBody>
      </p:sp>
      <p:sp>
        <p:nvSpPr>
          <p:cNvPr id="109" name="Oval 7"/>
          <p:cNvSpPr/>
          <p:nvPr>
            <p:custDataLst>
              <p:tags r:id="rId4"/>
            </p:custDataLst>
          </p:nvPr>
        </p:nvSpPr>
        <p:spPr>
          <a:xfrm>
            <a:off x="2560326" y="2397894"/>
            <a:ext cx="818707" cy="818707"/>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sz="2800" dirty="0">
              <a:solidFill>
                <a:schemeClr val="bg1">
                  <a:lumMod val="95000"/>
                </a:schemeClr>
              </a:solidFill>
              <a:cs typeface="+mn-ea"/>
              <a:sym typeface="+mn-lt"/>
            </a:endParaRPr>
          </a:p>
        </p:txBody>
      </p:sp>
      <p:sp>
        <p:nvSpPr>
          <p:cNvPr id="110" name="Oval 8"/>
          <p:cNvSpPr/>
          <p:nvPr/>
        </p:nvSpPr>
        <p:spPr>
          <a:xfrm>
            <a:off x="1323403" y="4108406"/>
            <a:ext cx="818707" cy="818707"/>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sz="2800" dirty="0">
              <a:solidFill>
                <a:schemeClr val="bg1">
                  <a:lumMod val="95000"/>
                </a:schemeClr>
              </a:solidFill>
              <a:cs typeface="+mn-ea"/>
              <a:sym typeface="+mn-lt"/>
            </a:endParaRPr>
          </a:p>
        </p:txBody>
      </p:sp>
      <p:sp>
        <p:nvSpPr>
          <p:cNvPr id="111" name="Arc 11"/>
          <p:cNvSpPr/>
          <p:nvPr>
            <p:custDataLst>
              <p:tags r:id="rId5"/>
            </p:custDataLst>
          </p:nvPr>
        </p:nvSpPr>
        <p:spPr>
          <a:xfrm>
            <a:off x="2498763" y="2336331"/>
            <a:ext cx="941832" cy="941832"/>
          </a:xfrm>
          <a:prstGeom prst="arc">
            <a:avLst>
              <a:gd name="adj1" fmla="val 16200000"/>
              <a:gd name="adj2" fmla="val 12544473"/>
            </a:avLst>
          </a:prstGeom>
          <a:ln w="25400">
            <a:solidFill>
              <a:schemeClr val="accent1">
                <a:lumMod val="75000"/>
              </a:schemeClr>
            </a:solidFill>
            <a:headEnd type="triangle"/>
          </a:ln>
        </p:spPr>
        <p:style>
          <a:lnRef idx="1">
            <a:schemeClr val="accent1"/>
          </a:lnRef>
          <a:fillRef idx="0">
            <a:schemeClr val="accent1"/>
          </a:fillRef>
          <a:effectRef idx="0">
            <a:schemeClr val="accent1"/>
          </a:effectRef>
          <a:fontRef idx="minor">
            <a:schemeClr val="tx1"/>
          </a:fontRef>
        </p:style>
        <p:txBody>
          <a:bodyPr rtlCol="0" anchor="ctr"/>
          <a:p>
            <a:pPr algn="ctr"/>
            <a:endParaRPr lang="en-US">
              <a:cs typeface="+mn-ea"/>
              <a:sym typeface="+mn-lt"/>
            </a:endParaRPr>
          </a:p>
        </p:txBody>
      </p:sp>
      <p:sp>
        <p:nvSpPr>
          <p:cNvPr id="112" name="Oval 13"/>
          <p:cNvSpPr/>
          <p:nvPr>
            <p:custDataLst>
              <p:tags r:id="rId6"/>
            </p:custDataLst>
          </p:nvPr>
        </p:nvSpPr>
        <p:spPr>
          <a:xfrm>
            <a:off x="8291273" y="4772894"/>
            <a:ext cx="531628" cy="531628"/>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dirty="0">
              <a:solidFill>
                <a:schemeClr val="bg1">
                  <a:lumMod val="95000"/>
                </a:schemeClr>
              </a:solidFill>
              <a:cs typeface="+mn-ea"/>
              <a:sym typeface="+mn-lt"/>
            </a:endParaRPr>
          </a:p>
        </p:txBody>
      </p:sp>
      <p:sp>
        <p:nvSpPr>
          <p:cNvPr id="113" name="Arc 14"/>
          <p:cNvSpPr/>
          <p:nvPr>
            <p:custDataLst>
              <p:tags r:id="rId7"/>
            </p:custDataLst>
          </p:nvPr>
        </p:nvSpPr>
        <p:spPr>
          <a:xfrm>
            <a:off x="8231132" y="4710201"/>
            <a:ext cx="651909" cy="651909"/>
          </a:xfrm>
          <a:prstGeom prst="arc">
            <a:avLst>
              <a:gd name="adj1" fmla="val 12770549"/>
              <a:gd name="adj2" fmla="val 2991777"/>
            </a:avLst>
          </a:prstGeom>
          <a:ln w="25400">
            <a:solidFill>
              <a:schemeClr val="accent1">
                <a:lumMod val="75000"/>
              </a:schemeClr>
            </a:solidFill>
            <a:headEnd type="triangle"/>
          </a:ln>
        </p:spPr>
        <p:style>
          <a:lnRef idx="1">
            <a:schemeClr val="accent1"/>
          </a:lnRef>
          <a:fillRef idx="0">
            <a:schemeClr val="accent1"/>
          </a:fillRef>
          <a:effectRef idx="0">
            <a:schemeClr val="accent1"/>
          </a:effectRef>
          <a:fontRef idx="minor">
            <a:schemeClr val="tx1"/>
          </a:fontRef>
        </p:style>
        <p:txBody>
          <a:bodyPr rtlCol="0" anchor="ctr"/>
          <a:p>
            <a:pPr algn="ctr"/>
            <a:endParaRPr lang="en-US">
              <a:cs typeface="+mn-ea"/>
              <a:sym typeface="+mn-lt"/>
            </a:endParaRPr>
          </a:p>
        </p:txBody>
      </p:sp>
      <p:sp>
        <p:nvSpPr>
          <p:cNvPr id="115" name="Rectangle 17"/>
          <p:cNvSpPr/>
          <p:nvPr>
            <p:custDataLst>
              <p:tags r:id="rId8"/>
            </p:custDataLst>
          </p:nvPr>
        </p:nvSpPr>
        <p:spPr>
          <a:xfrm>
            <a:off x="2259330" y="4510405"/>
            <a:ext cx="3836035" cy="1489075"/>
          </a:xfrm>
          <a:prstGeom prst="rect">
            <a:avLst/>
          </a:prstGeom>
        </p:spPr>
        <p:txBody>
          <a:bodyPr wrap="square">
            <a:spAutoFit/>
          </a:bodyPr>
          <a:p>
            <a:pPr>
              <a:lnSpc>
                <a:spcPct val="130000"/>
              </a:lnSpc>
              <a:spcBef>
                <a:spcPct val="0"/>
              </a:spcBef>
              <a:buNone/>
            </a:pPr>
            <a:r>
              <a:rPr lang="zh-CN" altLang="en-US" sz="1400" dirty="0">
                <a:solidFill>
                  <a:srgbClr val="002060"/>
                </a:solidFill>
                <a:latin typeface="楷体" panose="02010609060101010101" charset="-122"/>
                <a:ea typeface="楷体" panose="02010609060101010101" charset="-122"/>
                <a:cs typeface="+mn-ea"/>
                <a:sym typeface="+mn-lt"/>
              </a:rPr>
              <a:t>自卑是个体由于某种原因（生理的或心理的缺陷，或其他原因）而产生的对自我认识的一种消极的情绪体验，表现为对自己能力或品质评价过低，怀疑自己，看不起自己，担心自己失去他人尊重的心理状态。</a:t>
            </a:r>
            <a:endParaRPr lang="zh-CN" altLang="en-US" sz="1400" dirty="0">
              <a:solidFill>
                <a:srgbClr val="002060"/>
              </a:solidFill>
              <a:latin typeface="楷体" panose="02010609060101010101" charset="-122"/>
              <a:ea typeface="楷体" panose="02010609060101010101" charset="-122"/>
              <a:cs typeface="+mn-ea"/>
              <a:sym typeface="+mn-lt"/>
            </a:endParaRPr>
          </a:p>
        </p:txBody>
      </p:sp>
      <p:sp>
        <p:nvSpPr>
          <p:cNvPr id="117" name="Rectangle 20"/>
          <p:cNvSpPr/>
          <p:nvPr>
            <p:custDataLst>
              <p:tags r:id="rId9"/>
            </p:custDataLst>
          </p:nvPr>
        </p:nvSpPr>
        <p:spPr>
          <a:xfrm>
            <a:off x="3529965" y="2708910"/>
            <a:ext cx="3614420" cy="1790065"/>
          </a:xfrm>
          <a:prstGeom prst="rect">
            <a:avLst/>
          </a:prstGeom>
        </p:spPr>
        <p:txBody>
          <a:bodyPr wrap="square">
            <a:noAutofit/>
          </a:bodyPr>
          <a:p>
            <a:pPr>
              <a:lnSpc>
                <a:spcPct val="130000"/>
              </a:lnSpc>
              <a:spcBef>
                <a:spcPct val="0"/>
              </a:spcBef>
              <a:buNone/>
            </a:pPr>
            <a:r>
              <a:rPr lang="zh-CN" altLang="en-US" sz="1400" dirty="0">
                <a:solidFill>
                  <a:srgbClr val="002060"/>
                </a:solidFill>
                <a:latin typeface="楷体" panose="02010609060101010101" charset="-122"/>
                <a:ea typeface="楷体" panose="02010609060101010101" charset="-122"/>
                <a:cs typeface="楷体" panose="02010609060101010101" charset="-122"/>
                <a:sym typeface="+mn-lt"/>
              </a:rPr>
              <a:t>焦虑是一种复杂的综合性的负性情绪，是人们在生活中预感到一些可怕的、可能造成危险的或者需要付出努力和代价的事物将要来临，而感到自己对此无法采取有效措施加以预防和解决，因此在心里产生紧张期待的心情，表现出忧虑和不安，担心和恐慌。</a:t>
            </a:r>
            <a:endParaRPr lang="zh-CN" altLang="en-US" sz="1400" dirty="0">
              <a:solidFill>
                <a:srgbClr val="002060"/>
              </a:solidFill>
              <a:latin typeface="楷体" panose="02010609060101010101" charset="-122"/>
              <a:ea typeface="楷体" panose="02010609060101010101" charset="-122"/>
              <a:cs typeface="楷体" panose="02010609060101010101" charset="-122"/>
              <a:sym typeface="+mn-lt"/>
            </a:endParaRPr>
          </a:p>
        </p:txBody>
      </p:sp>
      <p:sp>
        <p:nvSpPr>
          <p:cNvPr id="119" name="Rectangle 23"/>
          <p:cNvSpPr/>
          <p:nvPr>
            <p:custDataLst>
              <p:tags r:id="rId10"/>
            </p:custDataLst>
          </p:nvPr>
        </p:nvSpPr>
        <p:spPr>
          <a:xfrm>
            <a:off x="7434580" y="1596390"/>
            <a:ext cx="3989705" cy="929640"/>
          </a:xfrm>
          <a:prstGeom prst="rect">
            <a:avLst/>
          </a:prstGeom>
        </p:spPr>
        <p:txBody>
          <a:bodyPr wrap="square">
            <a:spAutoFit/>
          </a:bodyPr>
          <a:p>
            <a:pPr>
              <a:lnSpc>
                <a:spcPct val="130000"/>
              </a:lnSpc>
              <a:spcBef>
                <a:spcPct val="0"/>
              </a:spcBef>
              <a:buNone/>
            </a:pPr>
            <a:r>
              <a:rPr lang="zh-CN" altLang="en-US" sz="1400" dirty="0">
                <a:solidFill>
                  <a:srgbClr val="002060"/>
                </a:solidFill>
                <a:latin typeface="楷体" panose="02010609060101010101" charset="-122"/>
                <a:ea typeface="楷体" panose="02010609060101010101" charset="-122"/>
                <a:cs typeface="楷体" panose="02010609060101010101" charset="-122"/>
                <a:sym typeface="+mn-lt"/>
              </a:rPr>
              <a:t>抑郁情绪就是感到压抑和忧愁的情绪，是一种感到自己无力应付外界压力而产生的消极情绪，常常伴有厌恶、痛苦、羞愧和自卑等情绪体验。</a:t>
            </a:r>
            <a:endParaRPr lang="zh-CN" altLang="en-US" sz="1400" dirty="0">
              <a:solidFill>
                <a:srgbClr val="002060"/>
              </a:solidFill>
              <a:latin typeface="楷体" panose="02010609060101010101" charset="-122"/>
              <a:ea typeface="楷体" panose="02010609060101010101" charset="-122"/>
              <a:cs typeface="楷体" panose="02010609060101010101" charset="-122"/>
              <a:sym typeface="+mn-lt"/>
            </a:endParaRPr>
          </a:p>
        </p:txBody>
      </p:sp>
      <p:sp>
        <p:nvSpPr>
          <p:cNvPr id="121" name="Rectangle 26"/>
          <p:cNvSpPr/>
          <p:nvPr>
            <p:custDataLst>
              <p:tags r:id="rId11"/>
            </p:custDataLst>
          </p:nvPr>
        </p:nvSpPr>
        <p:spPr>
          <a:xfrm>
            <a:off x="8354695" y="3320415"/>
            <a:ext cx="3258820" cy="1249680"/>
          </a:xfrm>
          <a:prstGeom prst="rect">
            <a:avLst/>
          </a:prstGeom>
        </p:spPr>
        <p:txBody>
          <a:bodyPr wrap="square">
            <a:spAutoFit/>
          </a:bodyPr>
          <a:p>
            <a:pPr>
              <a:lnSpc>
                <a:spcPct val="130000"/>
              </a:lnSpc>
              <a:spcBef>
                <a:spcPct val="0"/>
              </a:spcBef>
              <a:buNone/>
            </a:pPr>
            <a:r>
              <a:rPr lang="zh-CN" altLang="en-US" sz="1400" dirty="0">
                <a:solidFill>
                  <a:srgbClr val="002060"/>
                </a:solidFill>
                <a:latin typeface="楷体" panose="02010609060101010101" charset="-122"/>
                <a:ea typeface="楷体" panose="02010609060101010101" charset="-122"/>
                <a:cs typeface="楷体" panose="02010609060101010101" charset="-122"/>
                <a:sym typeface="+mn-lt"/>
              </a:rPr>
              <a:t>这里所说的恐惧是指病态的恐惧，即对常人一般不害怕的事物或情景感到恐惧，或者恐惧体验过于强烈，持续时间太久，远远超出常人的反应</a:t>
            </a:r>
            <a:r>
              <a:rPr lang="zh-CN" altLang="en-US" sz="1600" dirty="0">
                <a:solidFill>
                  <a:srgbClr val="002060"/>
                </a:solidFill>
                <a:latin typeface="楷体" panose="02010609060101010101" charset="-122"/>
                <a:ea typeface="楷体" panose="02010609060101010101" charset="-122"/>
                <a:cs typeface="楷体" panose="02010609060101010101" charset="-122"/>
                <a:sym typeface="+mn-lt"/>
              </a:rPr>
              <a:t>范围。</a:t>
            </a:r>
            <a:endParaRPr lang="zh-CN" altLang="en-US" sz="1600" dirty="0">
              <a:solidFill>
                <a:srgbClr val="002060"/>
              </a:solidFill>
              <a:latin typeface="楷体" panose="02010609060101010101" charset="-122"/>
              <a:ea typeface="楷体" panose="02010609060101010101" charset="-122"/>
              <a:cs typeface="楷体" panose="02010609060101010101" charset="-122"/>
              <a:sym typeface="+mn-lt"/>
            </a:endParaRPr>
          </a:p>
        </p:txBody>
      </p:sp>
      <p:sp>
        <p:nvSpPr>
          <p:cNvPr id="123" name="Rectangle 29"/>
          <p:cNvSpPr/>
          <p:nvPr>
            <p:custDataLst>
              <p:tags r:id="rId12"/>
            </p:custDataLst>
          </p:nvPr>
        </p:nvSpPr>
        <p:spPr>
          <a:xfrm>
            <a:off x="8943182" y="4941295"/>
            <a:ext cx="2670309" cy="929640"/>
          </a:xfrm>
          <a:prstGeom prst="rect">
            <a:avLst/>
          </a:prstGeom>
        </p:spPr>
        <p:txBody>
          <a:bodyPr wrap="square">
            <a:spAutoFit/>
          </a:bodyPr>
          <a:p>
            <a:pPr>
              <a:lnSpc>
                <a:spcPct val="130000"/>
              </a:lnSpc>
              <a:spcBef>
                <a:spcPct val="0"/>
              </a:spcBef>
              <a:buNone/>
            </a:pPr>
            <a:r>
              <a:rPr lang="zh-CN" altLang="en-US" sz="1400" dirty="0">
                <a:solidFill>
                  <a:srgbClr val="002060"/>
                </a:solidFill>
                <a:latin typeface="楷体" panose="02010609060101010101" charset="-122"/>
                <a:ea typeface="楷体" panose="02010609060101010101" charset="-122"/>
                <a:cs typeface="楷体" panose="02010609060101010101" charset="-122"/>
                <a:sym typeface="+mn-lt"/>
              </a:rPr>
              <a:t>大学生正处在热情高涨、激情澎湃的青年时期，有时候情绪情感激发起来难以控制。</a:t>
            </a:r>
            <a:endParaRPr lang="zh-CN" altLang="en-US" sz="1400" dirty="0">
              <a:solidFill>
                <a:srgbClr val="002060"/>
              </a:solidFill>
              <a:latin typeface="楷体" panose="02010609060101010101" charset="-122"/>
              <a:ea typeface="楷体" panose="02010609060101010101" charset="-122"/>
              <a:cs typeface="楷体" panose="02010609060101010101" charset="-122"/>
              <a:sym typeface="+mn-lt"/>
            </a:endParaRPr>
          </a:p>
        </p:txBody>
      </p:sp>
      <p:cxnSp>
        <p:nvCxnSpPr>
          <p:cNvPr id="124" name="Curved Connector 30"/>
          <p:cNvCxnSpPr>
            <a:stCxn id="110" idx="0"/>
          </p:cNvCxnSpPr>
          <p:nvPr/>
        </p:nvCxnSpPr>
        <p:spPr>
          <a:xfrm rot="5400000" flipH="1" flipV="1">
            <a:off x="1612920" y="3161001"/>
            <a:ext cx="1067242" cy="827569"/>
          </a:xfrm>
          <a:prstGeom prst="curvedConnector3">
            <a:avLst/>
          </a:prstGeom>
          <a:ln w="25400">
            <a:solidFill>
              <a:schemeClr val="accent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125" name="Freeform 31"/>
          <p:cNvSpPr/>
          <p:nvPr>
            <p:custDataLst>
              <p:tags r:id="rId13"/>
            </p:custDataLst>
          </p:nvPr>
        </p:nvSpPr>
        <p:spPr>
          <a:xfrm>
            <a:off x="3325868" y="1616598"/>
            <a:ext cx="2955851" cy="845092"/>
          </a:xfrm>
          <a:custGeom>
            <a:avLst/>
            <a:gdLst>
              <a:gd name="connsiteX0" fmla="*/ 0 w 2955851"/>
              <a:gd name="connsiteY0" fmla="*/ 845092 h 845092"/>
              <a:gd name="connsiteX1" fmla="*/ 935665 w 2955851"/>
              <a:gd name="connsiteY1" fmla="*/ 58282 h 845092"/>
              <a:gd name="connsiteX2" fmla="*/ 2955851 w 2955851"/>
              <a:gd name="connsiteY2" fmla="*/ 58282 h 845092"/>
            </a:gdLst>
            <a:ahLst/>
            <a:cxnLst>
              <a:cxn ang="0">
                <a:pos x="connsiteX0" y="connsiteY0"/>
              </a:cxn>
              <a:cxn ang="0">
                <a:pos x="connsiteX1" y="connsiteY1"/>
              </a:cxn>
              <a:cxn ang="0">
                <a:pos x="connsiteX2" y="connsiteY2"/>
              </a:cxn>
            </a:cxnLst>
            <a:rect l="l" t="t" r="r" b="b"/>
            <a:pathLst>
              <a:path w="2955851" h="845092">
                <a:moveTo>
                  <a:pt x="0" y="845092"/>
                </a:moveTo>
                <a:cubicBezTo>
                  <a:pt x="221511" y="517254"/>
                  <a:pt x="443023" y="189417"/>
                  <a:pt x="935665" y="58282"/>
                </a:cubicBezTo>
                <a:cubicBezTo>
                  <a:pt x="1428307" y="-72853"/>
                  <a:pt x="2955851" y="58282"/>
                  <a:pt x="2955851" y="58282"/>
                </a:cubicBezTo>
              </a:path>
            </a:pathLst>
          </a:custGeom>
          <a:noFill/>
          <a:ln w="25400">
            <a:solidFill>
              <a:schemeClr val="accent1">
                <a:lumMod val="7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a:cs typeface="+mn-ea"/>
              <a:sym typeface="+mn-lt"/>
            </a:endParaRPr>
          </a:p>
        </p:txBody>
      </p:sp>
      <p:cxnSp>
        <p:nvCxnSpPr>
          <p:cNvPr id="126" name="Curved Connector 32"/>
          <p:cNvCxnSpPr>
            <a:stCxn id="107" idx="2"/>
            <a:endCxn id="108" idx="0"/>
          </p:cNvCxnSpPr>
          <p:nvPr>
            <p:custDataLst>
              <p:tags r:id="rId14"/>
            </p:custDataLst>
          </p:nvPr>
        </p:nvCxnSpPr>
        <p:spPr>
          <a:xfrm rot="10800000" flipH="1" flipV="1">
            <a:off x="6736274" y="1862342"/>
            <a:ext cx="986158" cy="1146923"/>
          </a:xfrm>
          <a:prstGeom prst="curvedConnector4">
            <a:avLst>
              <a:gd name="adj1" fmla="val -23181"/>
              <a:gd name="adj2" fmla="val 53346"/>
            </a:avLst>
          </a:prstGeom>
          <a:ln w="25400">
            <a:solidFill>
              <a:schemeClr val="accent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27" name="Curved Connector 33"/>
          <p:cNvCxnSpPr>
            <a:stCxn id="108" idx="4"/>
          </p:cNvCxnSpPr>
          <p:nvPr>
            <p:custDataLst>
              <p:tags r:id="rId15"/>
            </p:custDataLst>
          </p:nvPr>
        </p:nvCxnSpPr>
        <p:spPr>
          <a:xfrm rot="16200000" flipH="1">
            <a:off x="7711268" y="3839137"/>
            <a:ext cx="882228" cy="859900"/>
          </a:xfrm>
          <a:prstGeom prst="curvedConnector3">
            <a:avLst/>
          </a:prstGeom>
          <a:ln w="25400">
            <a:solidFill>
              <a:schemeClr val="accent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2" name="文本框 1"/>
          <p:cNvSpPr txBox="1"/>
          <p:nvPr>
            <p:custDataLst>
              <p:tags r:id="rId16"/>
            </p:custDataLst>
          </p:nvPr>
        </p:nvSpPr>
        <p:spPr>
          <a:xfrm>
            <a:off x="2259330" y="4084955"/>
            <a:ext cx="6096000" cy="368300"/>
          </a:xfrm>
          <a:prstGeom prst="rect">
            <a:avLst/>
          </a:prstGeom>
          <a:noFill/>
        </p:spPr>
        <p:txBody>
          <a:bodyPr wrap="square" rtlCol="0" anchor="t">
            <a:spAutoFit/>
          </a:bodyPr>
          <a:p>
            <a:r>
              <a:rPr lang="zh-CN" altLang="en-US"/>
              <a:t>自卑</a:t>
            </a:r>
            <a:endParaRPr lang="zh-CN" altLang="en-US"/>
          </a:p>
        </p:txBody>
      </p:sp>
      <p:sp>
        <p:nvSpPr>
          <p:cNvPr id="6" name="文本框 5"/>
          <p:cNvSpPr txBox="1"/>
          <p:nvPr>
            <p:custDataLst>
              <p:tags r:id="rId17"/>
            </p:custDataLst>
          </p:nvPr>
        </p:nvSpPr>
        <p:spPr>
          <a:xfrm>
            <a:off x="3440430" y="2277745"/>
            <a:ext cx="1045210" cy="368300"/>
          </a:xfrm>
          <a:prstGeom prst="rect">
            <a:avLst/>
          </a:prstGeom>
          <a:noFill/>
        </p:spPr>
        <p:txBody>
          <a:bodyPr wrap="square" rtlCol="0" anchor="t">
            <a:spAutoFit/>
          </a:bodyPr>
          <a:p>
            <a:r>
              <a:rPr lang="zh-CN" altLang="en-US"/>
              <a:t>焦虑</a:t>
            </a:r>
            <a:endParaRPr lang="zh-CN" altLang="en-US"/>
          </a:p>
        </p:txBody>
      </p:sp>
      <p:sp>
        <p:nvSpPr>
          <p:cNvPr id="3" name="文本框 2"/>
          <p:cNvSpPr txBox="1"/>
          <p:nvPr>
            <p:custDataLst>
              <p:tags r:id="rId18"/>
            </p:custDataLst>
          </p:nvPr>
        </p:nvSpPr>
        <p:spPr>
          <a:xfrm>
            <a:off x="8883015" y="4565650"/>
            <a:ext cx="2157730" cy="368300"/>
          </a:xfrm>
          <a:prstGeom prst="rect">
            <a:avLst/>
          </a:prstGeom>
          <a:noFill/>
        </p:spPr>
        <p:txBody>
          <a:bodyPr wrap="square" rtlCol="0" anchor="t">
            <a:spAutoFit/>
          </a:bodyPr>
          <a:p>
            <a:r>
              <a:rPr lang="zh-CN" altLang="en-US"/>
              <a:t>发怒</a:t>
            </a:r>
            <a:endParaRPr lang="zh-CN" altLang="en-US"/>
          </a:p>
        </p:txBody>
      </p:sp>
      <p:sp>
        <p:nvSpPr>
          <p:cNvPr id="4" name="文本框 3"/>
          <p:cNvSpPr txBox="1"/>
          <p:nvPr>
            <p:custDataLst>
              <p:tags r:id="rId19"/>
            </p:custDataLst>
          </p:nvPr>
        </p:nvSpPr>
        <p:spPr>
          <a:xfrm>
            <a:off x="7185660" y="1287145"/>
            <a:ext cx="1045210" cy="368300"/>
          </a:xfrm>
          <a:prstGeom prst="rect">
            <a:avLst/>
          </a:prstGeom>
          <a:noFill/>
        </p:spPr>
        <p:txBody>
          <a:bodyPr wrap="square" rtlCol="0" anchor="t">
            <a:spAutoFit/>
          </a:bodyPr>
          <a:p>
            <a:r>
              <a:rPr lang="zh-CN" altLang="en-US"/>
              <a:t>抑郁</a:t>
            </a:r>
            <a:endParaRPr lang="zh-CN" altLang="en-US"/>
          </a:p>
        </p:txBody>
      </p:sp>
      <p:sp>
        <p:nvSpPr>
          <p:cNvPr id="5" name="文本框 4"/>
          <p:cNvSpPr txBox="1"/>
          <p:nvPr>
            <p:custDataLst>
              <p:tags r:id="rId20"/>
            </p:custDataLst>
          </p:nvPr>
        </p:nvSpPr>
        <p:spPr>
          <a:xfrm>
            <a:off x="8355330" y="2848610"/>
            <a:ext cx="1045210" cy="368300"/>
          </a:xfrm>
          <a:prstGeom prst="rect">
            <a:avLst/>
          </a:prstGeom>
          <a:noFill/>
        </p:spPr>
        <p:txBody>
          <a:bodyPr wrap="square" rtlCol="0" anchor="t">
            <a:spAutoFit/>
          </a:bodyPr>
          <a:p>
            <a:r>
              <a:rPr lang="zh-CN" altLang="en-US"/>
              <a:t>恐惧</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10"/>
                                        </p:tgtEl>
                                        <p:attrNameLst>
                                          <p:attrName>style.visibility</p:attrName>
                                        </p:attrNameLst>
                                      </p:cBhvr>
                                      <p:to>
                                        <p:strVal val="visible"/>
                                      </p:to>
                                    </p:set>
                                    <p:animEffect transition="in" filter="fade">
                                      <p:cBhvr>
                                        <p:cTn id="7" dur="1000"/>
                                        <p:tgtEl>
                                          <p:spTgt spid="110"/>
                                        </p:tgtEl>
                                      </p:cBhvr>
                                    </p:animEffect>
                                    <p:anim calcmode="lin" valueType="num">
                                      <p:cBhvr>
                                        <p:cTn id="8" dur="1000" fill="hold"/>
                                        <p:tgtEl>
                                          <p:spTgt spid="110"/>
                                        </p:tgtEl>
                                        <p:attrNameLst>
                                          <p:attrName>ppt_x</p:attrName>
                                        </p:attrNameLst>
                                      </p:cBhvr>
                                      <p:tavLst>
                                        <p:tav tm="0">
                                          <p:val>
                                            <p:strVal val="#ppt_x"/>
                                          </p:val>
                                        </p:tav>
                                        <p:tav tm="100000">
                                          <p:val>
                                            <p:strVal val="#ppt_x"/>
                                          </p:val>
                                        </p:tav>
                                      </p:tavLst>
                                    </p:anim>
                                    <p:anim calcmode="lin" valueType="num">
                                      <p:cBhvr>
                                        <p:cTn id="9" dur="1000" fill="hold"/>
                                        <p:tgtEl>
                                          <p:spTgt spid="110"/>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500"/>
                                  </p:stCondLst>
                                  <p:childTnLst>
                                    <p:set>
                                      <p:cBhvr>
                                        <p:cTn id="11" dur="1" fill="hold">
                                          <p:stCondLst>
                                            <p:cond delay="0"/>
                                          </p:stCondLst>
                                        </p:cTn>
                                        <p:tgtEl>
                                          <p:spTgt spid="115"/>
                                        </p:tgtEl>
                                        <p:attrNameLst>
                                          <p:attrName>style.visibility</p:attrName>
                                        </p:attrNameLst>
                                      </p:cBhvr>
                                      <p:to>
                                        <p:strVal val="visible"/>
                                      </p:to>
                                    </p:set>
                                    <p:animEffect transition="in" filter="fade">
                                      <p:cBhvr>
                                        <p:cTn id="12" dur="1000"/>
                                        <p:tgtEl>
                                          <p:spTgt spid="115"/>
                                        </p:tgtEl>
                                      </p:cBhvr>
                                    </p:animEffect>
                                    <p:anim calcmode="lin" valueType="num">
                                      <p:cBhvr>
                                        <p:cTn id="13" dur="1000" fill="hold"/>
                                        <p:tgtEl>
                                          <p:spTgt spid="115"/>
                                        </p:tgtEl>
                                        <p:attrNameLst>
                                          <p:attrName>ppt_x</p:attrName>
                                        </p:attrNameLst>
                                      </p:cBhvr>
                                      <p:tavLst>
                                        <p:tav tm="0">
                                          <p:val>
                                            <p:strVal val="#ppt_x"/>
                                          </p:val>
                                        </p:tav>
                                        <p:tav tm="100000">
                                          <p:val>
                                            <p:strVal val="#ppt_x"/>
                                          </p:val>
                                        </p:tav>
                                      </p:tavLst>
                                    </p:anim>
                                    <p:anim calcmode="lin" valueType="num">
                                      <p:cBhvr>
                                        <p:cTn id="14" dur="1000" fill="hold"/>
                                        <p:tgtEl>
                                          <p:spTgt spid="115"/>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2" presetClass="entr" presetSubtype="4" fill="hold" nodeType="afterEffect">
                                  <p:stCondLst>
                                    <p:cond delay="0"/>
                                  </p:stCondLst>
                                  <p:childTnLst>
                                    <p:set>
                                      <p:cBhvr>
                                        <p:cTn id="17" dur="1" fill="hold">
                                          <p:stCondLst>
                                            <p:cond delay="0"/>
                                          </p:stCondLst>
                                        </p:cTn>
                                        <p:tgtEl>
                                          <p:spTgt spid="124"/>
                                        </p:tgtEl>
                                        <p:attrNameLst>
                                          <p:attrName>style.visibility</p:attrName>
                                        </p:attrNameLst>
                                      </p:cBhvr>
                                      <p:to>
                                        <p:strVal val="visible"/>
                                      </p:to>
                                    </p:set>
                                    <p:animEffect transition="in" filter="wipe(down)">
                                      <p:cBhvr>
                                        <p:cTn id="18" dur="500"/>
                                        <p:tgtEl>
                                          <p:spTgt spid="124"/>
                                        </p:tgtEl>
                                      </p:cBhvr>
                                    </p:animEffect>
                                  </p:childTnLst>
                                </p:cTn>
                              </p:par>
                            </p:childTnLst>
                          </p:cTn>
                        </p:par>
                        <p:par>
                          <p:cTn id="19" fill="hold">
                            <p:stCondLst>
                              <p:cond delay="1500"/>
                            </p:stCondLst>
                            <p:childTnLst>
                              <p:par>
                                <p:cTn id="20" presetID="42" presetClass="entr" presetSubtype="0" fill="hold" grpId="0" nodeType="afterEffect">
                                  <p:stCondLst>
                                    <p:cond delay="0"/>
                                  </p:stCondLst>
                                  <p:childTnLst>
                                    <p:set>
                                      <p:cBhvr>
                                        <p:cTn id="21" dur="1" fill="hold">
                                          <p:stCondLst>
                                            <p:cond delay="0"/>
                                          </p:stCondLst>
                                        </p:cTn>
                                        <p:tgtEl>
                                          <p:spTgt spid="109"/>
                                        </p:tgtEl>
                                        <p:attrNameLst>
                                          <p:attrName>style.visibility</p:attrName>
                                        </p:attrNameLst>
                                      </p:cBhvr>
                                      <p:to>
                                        <p:strVal val="visible"/>
                                      </p:to>
                                    </p:set>
                                    <p:animEffect transition="in" filter="fade">
                                      <p:cBhvr>
                                        <p:cTn id="22" dur="1000"/>
                                        <p:tgtEl>
                                          <p:spTgt spid="109"/>
                                        </p:tgtEl>
                                      </p:cBhvr>
                                    </p:animEffect>
                                    <p:anim calcmode="lin" valueType="num">
                                      <p:cBhvr>
                                        <p:cTn id="23" dur="1000" fill="hold"/>
                                        <p:tgtEl>
                                          <p:spTgt spid="109"/>
                                        </p:tgtEl>
                                        <p:attrNameLst>
                                          <p:attrName>ppt_x</p:attrName>
                                        </p:attrNameLst>
                                      </p:cBhvr>
                                      <p:tavLst>
                                        <p:tav tm="0">
                                          <p:val>
                                            <p:strVal val="#ppt_x"/>
                                          </p:val>
                                        </p:tav>
                                        <p:tav tm="100000">
                                          <p:val>
                                            <p:strVal val="#ppt_x"/>
                                          </p:val>
                                        </p:tav>
                                      </p:tavLst>
                                    </p:anim>
                                    <p:anim calcmode="lin" valueType="num">
                                      <p:cBhvr>
                                        <p:cTn id="24" dur="1000" fill="hold"/>
                                        <p:tgtEl>
                                          <p:spTgt spid="109"/>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500"/>
                                  </p:stCondLst>
                                  <p:childTnLst>
                                    <p:set>
                                      <p:cBhvr>
                                        <p:cTn id="26" dur="1" fill="hold">
                                          <p:stCondLst>
                                            <p:cond delay="0"/>
                                          </p:stCondLst>
                                        </p:cTn>
                                        <p:tgtEl>
                                          <p:spTgt spid="117"/>
                                        </p:tgtEl>
                                        <p:attrNameLst>
                                          <p:attrName>style.visibility</p:attrName>
                                        </p:attrNameLst>
                                      </p:cBhvr>
                                      <p:to>
                                        <p:strVal val="visible"/>
                                      </p:to>
                                    </p:set>
                                    <p:animEffect transition="in" filter="fade">
                                      <p:cBhvr>
                                        <p:cTn id="27" dur="1000"/>
                                        <p:tgtEl>
                                          <p:spTgt spid="117"/>
                                        </p:tgtEl>
                                      </p:cBhvr>
                                    </p:animEffect>
                                    <p:anim calcmode="lin" valueType="num">
                                      <p:cBhvr>
                                        <p:cTn id="28" dur="1000" fill="hold"/>
                                        <p:tgtEl>
                                          <p:spTgt spid="117"/>
                                        </p:tgtEl>
                                        <p:attrNameLst>
                                          <p:attrName>ppt_x</p:attrName>
                                        </p:attrNameLst>
                                      </p:cBhvr>
                                      <p:tavLst>
                                        <p:tav tm="0">
                                          <p:val>
                                            <p:strVal val="#ppt_x"/>
                                          </p:val>
                                        </p:tav>
                                        <p:tav tm="100000">
                                          <p:val>
                                            <p:strVal val="#ppt_x"/>
                                          </p:val>
                                        </p:tav>
                                      </p:tavLst>
                                    </p:anim>
                                    <p:anim calcmode="lin" valueType="num">
                                      <p:cBhvr>
                                        <p:cTn id="29" dur="1000" fill="hold"/>
                                        <p:tgtEl>
                                          <p:spTgt spid="117"/>
                                        </p:tgtEl>
                                        <p:attrNameLst>
                                          <p:attrName>ppt_y</p:attrName>
                                        </p:attrNameLst>
                                      </p:cBhvr>
                                      <p:tavLst>
                                        <p:tav tm="0">
                                          <p:val>
                                            <p:strVal val="#ppt_y+.1"/>
                                          </p:val>
                                        </p:tav>
                                        <p:tav tm="100000">
                                          <p:val>
                                            <p:strVal val="#ppt_y"/>
                                          </p:val>
                                        </p:tav>
                                      </p:tavLst>
                                    </p:anim>
                                  </p:childTnLst>
                                </p:cTn>
                              </p:par>
                            </p:childTnLst>
                          </p:cTn>
                        </p:par>
                        <p:par>
                          <p:cTn id="30" fill="hold">
                            <p:stCondLst>
                              <p:cond delay="2500"/>
                            </p:stCondLst>
                            <p:childTnLst>
                              <p:par>
                                <p:cTn id="31" presetID="22" presetClass="entr" presetSubtype="4" fill="hold" grpId="0" nodeType="afterEffect">
                                  <p:stCondLst>
                                    <p:cond delay="0"/>
                                  </p:stCondLst>
                                  <p:childTnLst>
                                    <p:set>
                                      <p:cBhvr>
                                        <p:cTn id="32" dur="1" fill="hold">
                                          <p:stCondLst>
                                            <p:cond delay="0"/>
                                          </p:stCondLst>
                                        </p:cTn>
                                        <p:tgtEl>
                                          <p:spTgt spid="111"/>
                                        </p:tgtEl>
                                        <p:attrNameLst>
                                          <p:attrName>style.visibility</p:attrName>
                                        </p:attrNameLst>
                                      </p:cBhvr>
                                      <p:to>
                                        <p:strVal val="visible"/>
                                      </p:to>
                                    </p:set>
                                    <p:animEffect transition="in" filter="wipe(down)">
                                      <p:cBhvr>
                                        <p:cTn id="33" dur="500"/>
                                        <p:tgtEl>
                                          <p:spTgt spid="111"/>
                                        </p:tgtEl>
                                      </p:cBhvr>
                                    </p:animEffect>
                                  </p:childTnLst>
                                </p:cTn>
                              </p:par>
                            </p:childTnLst>
                          </p:cTn>
                        </p:par>
                        <p:par>
                          <p:cTn id="34" fill="hold">
                            <p:stCondLst>
                              <p:cond delay="3000"/>
                            </p:stCondLst>
                            <p:childTnLst>
                              <p:par>
                                <p:cTn id="35" presetID="22" presetClass="entr" presetSubtype="4" fill="hold" grpId="0" nodeType="afterEffect">
                                  <p:stCondLst>
                                    <p:cond delay="0"/>
                                  </p:stCondLst>
                                  <p:childTnLst>
                                    <p:set>
                                      <p:cBhvr>
                                        <p:cTn id="36" dur="1" fill="hold">
                                          <p:stCondLst>
                                            <p:cond delay="0"/>
                                          </p:stCondLst>
                                        </p:cTn>
                                        <p:tgtEl>
                                          <p:spTgt spid="125"/>
                                        </p:tgtEl>
                                        <p:attrNameLst>
                                          <p:attrName>style.visibility</p:attrName>
                                        </p:attrNameLst>
                                      </p:cBhvr>
                                      <p:to>
                                        <p:strVal val="visible"/>
                                      </p:to>
                                    </p:set>
                                    <p:animEffect transition="in" filter="wipe(down)">
                                      <p:cBhvr>
                                        <p:cTn id="37" dur="500"/>
                                        <p:tgtEl>
                                          <p:spTgt spid="125"/>
                                        </p:tgtEl>
                                      </p:cBhvr>
                                    </p:animEffect>
                                  </p:childTnLst>
                                </p:cTn>
                              </p:par>
                            </p:childTnLst>
                          </p:cTn>
                        </p:par>
                        <p:par>
                          <p:cTn id="38" fill="hold">
                            <p:stCondLst>
                              <p:cond delay="3500"/>
                            </p:stCondLst>
                            <p:childTnLst>
                              <p:par>
                                <p:cTn id="39" presetID="42" presetClass="entr" presetSubtype="0" fill="hold" grpId="0" nodeType="afterEffect">
                                  <p:stCondLst>
                                    <p:cond delay="0"/>
                                  </p:stCondLst>
                                  <p:childTnLst>
                                    <p:set>
                                      <p:cBhvr>
                                        <p:cTn id="40" dur="1" fill="hold">
                                          <p:stCondLst>
                                            <p:cond delay="0"/>
                                          </p:stCondLst>
                                        </p:cTn>
                                        <p:tgtEl>
                                          <p:spTgt spid="106"/>
                                        </p:tgtEl>
                                        <p:attrNameLst>
                                          <p:attrName>style.visibility</p:attrName>
                                        </p:attrNameLst>
                                      </p:cBhvr>
                                      <p:to>
                                        <p:strVal val="visible"/>
                                      </p:to>
                                    </p:set>
                                    <p:animEffect transition="in" filter="fade">
                                      <p:cBhvr>
                                        <p:cTn id="41" dur="1000"/>
                                        <p:tgtEl>
                                          <p:spTgt spid="106"/>
                                        </p:tgtEl>
                                      </p:cBhvr>
                                    </p:animEffect>
                                    <p:anim calcmode="lin" valueType="num">
                                      <p:cBhvr>
                                        <p:cTn id="42" dur="1000" fill="hold"/>
                                        <p:tgtEl>
                                          <p:spTgt spid="106"/>
                                        </p:tgtEl>
                                        <p:attrNameLst>
                                          <p:attrName>ppt_x</p:attrName>
                                        </p:attrNameLst>
                                      </p:cBhvr>
                                      <p:tavLst>
                                        <p:tav tm="0">
                                          <p:val>
                                            <p:strVal val="#ppt_x"/>
                                          </p:val>
                                        </p:tav>
                                        <p:tav tm="100000">
                                          <p:val>
                                            <p:strVal val="#ppt_x"/>
                                          </p:val>
                                        </p:tav>
                                      </p:tavLst>
                                    </p:anim>
                                    <p:anim calcmode="lin" valueType="num">
                                      <p:cBhvr>
                                        <p:cTn id="43" dur="1000" fill="hold"/>
                                        <p:tgtEl>
                                          <p:spTgt spid="106"/>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500"/>
                                  </p:stCondLst>
                                  <p:childTnLst>
                                    <p:set>
                                      <p:cBhvr>
                                        <p:cTn id="45" dur="1" fill="hold">
                                          <p:stCondLst>
                                            <p:cond delay="0"/>
                                          </p:stCondLst>
                                        </p:cTn>
                                        <p:tgtEl>
                                          <p:spTgt spid="119"/>
                                        </p:tgtEl>
                                        <p:attrNameLst>
                                          <p:attrName>style.visibility</p:attrName>
                                        </p:attrNameLst>
                                      </p:cBhvr>
                                      <p:to>
                                        <p:strVal val="visible"/>
                                      </p:to>
                                    </p:set>
                                    <p:animEffect transition="in" filter="fade">
                                      <p:cBhvr>
                                        <p:cTn id="46" dur="1000"/>
                                        <p:tgtEl>
                                          <p:spTgt spid="119"/>
                                        </p:tgtEl>
                                      </p:cBhvr>
                                    </p:animEffect>
                                    <p:anim calcmode="lin" valueType="num">
                                      <p:cBhvr>
                                        <p:cTn id="47" dur="1000" fill="hold"/>
                                        <p:tgtEl>
                                          <p:spTgt spid="119"/>
                                        </p:tgtEl>
                                        <p:attrNameLst>
                                          <p:attrName>ppt_x</p:attrName>
                                        </p:attrNameLst>
                                      </p:cBhvr>
                                      <p:tavLst>
                                        <p:tav tm="0">
                                          <p:val>
                                            <p:strVal val="#ppt_x"/>
                                          </p:val>
                                        </p:tav>
                                        <p:tav tm="100000">
                                          <p:val>
                                            <p:strVal val="#ppt_x"/>
                                          </p:val>
                                        </p:tav>
                                      </p:tavLst>
                                    </p:anim>
                                    <p:anim calcmode="lin" valueType="num">
                                      <p:cBhvr>
                                        <p:cTn id="48" dur="1000" fill="hold"/>
                                        <p:tgtEl>
                                          <p:spTgt spid="119"/>
                                        </p:tgtEl>
                                        <p:attrNameLst>
                                          <p:attrName>ppt_y</p:attrName>
                                        </p:attrNameLst>
                                      </p:cBhvr>
                                      <p:tavLst>
                                        <p:tav tm="0">
                                          <p:val>
                                            <p:strVal val="#ppt_y+.1"/>
                                          </p:val>
                                        </p:tav>
                                        <p:tav tm="100000">
                                          <p:val>
                                            <p:strVal val="#ppt_y"/>
                                          </p:val>
                                        </p:tav>
                                      </p:tavLst>
                                    </p:anim>
                                  </p:childTnLst>
                                </p:cTn>
                              </p:par>
                            </p:childTnLst>
                          </p:cTn>
                        </p:par>
                        <p:par>
                          <p:cTn id="49" fill="hold">
                            <p:stCondLst>
                              <p:cond delay="4500"/>
                            </p:stCondLst>
                            <p:childTnLst>
                              <p:par>
                                <p:cTn id="50" presetID="22" presetClass="entr" presetSubtype="4" fill="hold" grpId="0" nodeType="afterEffect">
                                  <p:stCondLst>
                                    <p:cond delay="0"/>
                                  </p:stCondLst>
                                  <p:childTnLst>
                                    <p:set>
                                      <p:cBhvr>
                                        <p:cTn id="51" dur="1" fill="hold">
                                          <p:stCondLst>
                                            <p:cond delay="0"/>
                                          </p:stCondLst>
                                        </p:cTn>
                                        <p:tgtEl>
                                          <p:spTgt spid="107"/>
                                        </p:tgtEl>
                                        <p:attrNameLst>
                                          <p:attrName>style.visibility</p:attrName>
                                        </p:attrNameLst>
                                      </p:cBhvr>
                                      <p:to>
                                        <p:strVal val="visible"/>
                                      </p:to>
                                    </p:set>
                                    <p:animEffect transition="in" filter="wipe(down)">
                                      <p:cBhvr>
                                        <p:cTn id="52" dur="500"/>
                                        <p:tgtEl>
                                          <p:spTgt spid="107"/>
                                        </p:tgtEl>
                                      </p:cBhvr>
                                    </p:animEffect>
                                  </p:childTnLst>
                                </p:cTn>
                              </p:par>
                            </p:childTnLst>
                          </p:cTn>
                        </p:par>
                        <p:par>
                          <p:cTn id="53" fill="hold">
                            <p:stCondLst>
                              <p:cond delay="5000"/>
                            </p:stCondLst>
                            <p:childTnLst>
                              <p:par>
                                <p:cTn id="54" presetID="22" presetClass="entr" presetSubtype="1" fill="hold" nodeType="afterEffect">
                                  <p:stCondLst>
                                    <p:cond delay="0"/>
                                  </p:stCondLst>
                                  <p:childTnLst>
                                    <p:set>
                                      <p:cBhvr>
                                        <p:cTn id="55" dur="1" fill="hold">
                                          <p:stCondLst>
                                            <p:cond delay="0"/>
                                          </p:stCondLst>
                                        </p:cTn>
                                        <p:tgtEl>
                                          <p:spTgt spid="126"/>
                                        </p:tgtEl>
                                        <p:attrNameLst>
                                          <p:attrName>style.visibility</p:attrName>
                                        </p:attrNameLst>
                                      </p:cBhvr>
                                      <p:to>
                                        <p:strVal val="visible"/>
                                      </p:to>
                                    </p:set>
                                    <p:animEffect transition="in" filter="wipe(up)">
                                      <p:cBhvr>
                                        <p:cTn id="56" dur="500"/>
                                        <p:tgtEl>
                                          <p:spTgt spid="126"/>
                                        </p:tgtEl>
                                      </p:cBhvr>
                                    </p:animEffect>
                                  </p:childTnLst>
                                </p:cTn>
                              </p:par>
                            </p:childTnLst>
                          </p:cTn>
                        </p:par>
                        <p:par>
                          <p:cTn id="57" fill="hold">
                            <p:stCondLst>
                              <p:cond delay="5500"/>
                            </p:stCondLst>
                            <p:childTnLst>
                              <p:par>
                                <p:cTn id="58" presetID="42" presetClass="entr" presetSubtype="0" fill="hold" grpId="0" nodeType="afterEffect">
                                  <p:stCondLst>
                                    <p:cond delay="0"/>
                                  </p:stCondLst>
                                  <p:childTnLst>
                                    <p:set>
                                      <p:cBhvr>
                                        <p:cTn id="59" dur="1" fill="hold">
                                          <p:stCondLst>
                                            <p:cond delay="0"/>
                                          </p:stCondLst>
                                        </p:cTn>
                                        <p:tgtEl>
                                          <p:spTgt spid="108"/>
                                        </p:tgtEl>
                                        <p:attrNameLst>
                                          <p:attrName>style.visibility</p:attrName>
                                        </p:attrNameLst>
                                      </p:cBhvr>
                                      <p:to>
                                        <p:strVal val="visible"/>
                                      </p:to>
                                    </p:set>
                                    <p:animEffect transition="in" filter="fade">
                                      <p:cBhvr>
                                        <p:cTn id="60" dur="1000"/>
                                        <p:tgtEl>
                                          <p:spTgt spid="108"/>
                                        </p:tgtEl>
                                      </p:cBhvr>
                                    </p:animEffect>
                                    <p:anim calcmode="lin" valueType="num">
                                      <p:cBhvr>
                                        <p:cTn id="61" dur="1000" fill="hold"/>
                                        <p:tgtEl>
                                          <p:spTgt spid="108"/>
                                        </p:tgtEl>
                                        <p:attrNameLst>
                                          <p:attrName>ppt_x</p:attrName>
                                        </p:attrNameLst>
                                      </p:cBhvr>
                                      <p:tavLst>
                                        <p:tav tm="0">
                                          <p:val>
                                            <p:strVal val="#ppt_x"/>
                                          </p:val>
                                        </p:tav>
                                        <p:tav tm="100000">
                                          <p:val>
                                            <p:strVal val="#ppt_x"/>
                                          </p:val>
                                        </p:tav>
                                      </p:tavLst>
                                    </p:anim>
                                    <p:anim calcmode="lin" valueType="num">
                                      <p:cBhvr>
                                        <p:cTn id="62" dur="1000" fill="hold"/>
                                        <p:tgtEl>
                                          <p:spTgt spid="108"/>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500"/>
                                  </p:stCondLst>
                                  <p:childTnLst>
                                    <p:set>
                                      <p:cBhvr>
                                        <p:cTn id="64" dur="1" fill="hold">
                                          <p:stCondLst>
                                            <p:cond delay="0"/>
                                          </p:stCondLst>
                                        </p:cTn>
                                        <p:tgtEl>
                                          <p:spTgt spid="121"/>
                                        </p:tgtEl>
                                        <p:attrNameLst>
                                          <p:attrName>style.visibility</p:attrName>
                                        </p:attrNameLst>
                                      </p:cBhvr>
                                      <p:to>
                                        <p:strVal val="visible"/>
                                      </p:to>
                                    </p:set>
                                    <p:animEffect transition="in" filter="fade">
                                      <p:cBhvr>
                                        <p:cTn id="65" dur="1000"/>
                                        <p:tgtEl>
                                          <p:spTgt spid="121"/>
                                        </p:tgtEl>
                                      </p:cBhvr>
                                    </p:animEffect>
                                    <p:anim calcmode="lin" valueType="num">
                                      <p:cBhvr>
                                        <p:cTn id="66" dur="1000" fill="hold"/>
                                        <p:tgtEl>
                                          <p:spTgt spid="121"/>
                                        </p:tgtEl>
                                        <p:attrNameLst>
                                          <p:attrName>ppt_x</p:attrName>
                                        </p:attrNameLst>
                                      </p:cBhvr>
                                      <p:tavLst>
                                        <p:tav tm="0">
                                          <p:val>
                                            <p:strVal val="#ppt_x"/>
                                          </p:val>
                                        </p:tav>
                                        <p:tav tm="100000">
                                          <p:val>
                                            <p:strVal val="#ppt_x"/>
                                          </p:val>
                                        </p:tav>
                                      </p:tavLst>
                                    </p:anim>
                                    <p:anim calcmode="lin" valueType="num">
                                      <p:cBhvr>
                                        <p:cTn id="67" dur="1000" fill="hold"/>
                                        <p:tgtEl>
                                          <p:spTgt spid="121"/>
                                        </p:tgtEl>
                                        <p:attrNameLst>
                                          <p:attrName>ppt_y</p:attrName>
                                        </p:attrNameLst>
                                      </p:cBhvr>
                                      <p:tavLst>
                                        <p:tav tm="0">
                                          <p:val>
                                            <p:strVal val="#ppt_y+.1"/>
                                          </p:val>
                                        </p:tav>
                                        <p:tav tm="100000">
                                          <p:val>
                                            <p:strVal val="#ppt_y"/>
                                          </p:val>
                                        </p:tav>
                                      </p:tavLst>
                                    </p:anim>
                                  </p:childTnLst>
                                </p:cTn>
                              </p:par>
                            </p:childTnLst>
                          </p:cTn>
                        </p:par>
                        <p:par>
                          <p:cTn id="68" fill="hold">
                            <p:stCondLst>
                              <p:cond delay="6500"/>
                            </p:stCondLst>
                            <p:childTnLst>
                              <p:par>
                                <p:cTn id="69" presetID="22" presetClass="entr" presetSubtype="1" fill="hold" nodeType="afterEffect">
                                  <p:stCondLst>
                                    <p:cond delay="0"/>
                                  </p:stCondLst>
                                  <p:childTnLst>
                                    <p:set>
                                      <p:cBhvr>
                                        <p:cTn id="70" dur="1" fill="hold">
                                          <p:stCondLst>
                                            <p:cond delay="0"/>
                                          </p:stCondLst>
                                        </p:cTn>
                                        <p:tgtEl>
                                          <p:spTgt spid="127"/>
                                        </p:tgtEl>
                                        <p:attrNameLst>
                                          <p:attrName>style.visibility</p:attrName>
                                        </p:attrNameLst>
                                      </p:cBhvr>
                                      <p:to>
                                        <p:strVal val="visible"/>
                                      </p:to>
                                    </p:set>
                                    <p:animEffect transition="in" filter="wipe(up)">
                                      <p:cBhvr>
                                        <p:cTn id="71" dur="500"/>
                                        <p:tgtEl>
                                          <p:spTgt spid="127"/>
                                        </p:tgtEl>
                                      </p:cBhvr>
                                    </p:animEffect>
                                  </p:childTnLst>
                                </p:cTn>
                              </p:par>
                            </p:childTnLst>
                          </p:cTn>
                        </p:par>
                        <p:par>
                          <p:cTn id="72" fill="hold">
                            <p:stCondLst>
                              <p:cond delay="7000"/>
                            </p:stCondLst>
                            <p:childTnLst>
                              <p:par>
                                <p:cTn id="73" presetID="22" presetClass="entr" presetSubtype="4" fill="hold" grpId="0" nodeType="afterEffect">
                                  <p:stCondLst>
                                    <p:cond delay="0"/>
                                  </p:stCondLst>
                                  <p:childTnLst>
                                    <p:set>
                                      <p:cBhvr>
                                        <p:cTn id="74" dur="1" fill="hold">
                                          <p:stCondLst>
                                            <p:cond delay="0"/>
                                          </p:stCondLst>
                                        </p:cTn>
                                        <p:tgtEl>
                                          <p:spTgt spid="113"/>
                                        </p:tgtEl>
                                        <p:attrNameLst>
                                          <p:attrName>style.visibility</p:attrName>
                                        </p:attrNameLst>
                                      </p:cBhvr>
                                      <p:to>
                                        <p:strVal val="visible"/>
                                      </p:to>
                                    </p:set>
                                    <p:animEffect transition="in" filter="wipe(down)">
                                      <p:cBhvr>
                                        <p:cTn id="75" dur="500"/>
                                        <p:tgtEl>
                                          <p:spTgt spid="113"/>
                                        </p:tgtEl>
                                      </p:cBhvr>
                                    </p:animEffect>
                                  </p:childTnLst>
                                </p:cTn>
                              </p:par>
                            </p:childTnLst>
                          </p:cTn>
                        </p:par>
                        <p:par>
                          <p:cTn id="76" fill="hold">
                            <p:stCondLst>
                              <p:cond delay="7500"/>
                            </p:stCondLst>
                            <p:childTnLst>
                              <p:par>
                                <p:cTn id="77" presetID="42" presetClass="entr" presetSubtype="0" fill="hold" grpId="0" nodeType="afterEffect">
                                  <p:stCondLst>
                                    <p:cond delay="0"/>
                                  </p:stCondLst>
                                  <p:childTnLst>
                                    <p:set>
                                      <p:cBhvr>
                                        <p:cTn id="78" dur="1" fill="hold">
                                          <p:stCondLst>
                                            <p:cond delay="0"/>
                                          </p:stCondLst>
                                        </p:cTn>
                                        <p:tgtEl>
                                          <p:spTgt spid="112"/>
                                        </p:tgtEl>
                                        <p:attrNameLst>
                                          <p:attrName>style.visibility</p:attrName>
                                        </p:attrNameLst>
                                      </p:cBhvr>
                                      <p:to>
                                        <p:strVal val="visible"/>
                                      </p:to>
                                    </p:set>
                                    <p:animEffect transition="in" filter="fade">
                                      <p:cBhvr>
                                        <p:cTn id="79" dur="1000"/>
                                        <p:tgtEl>
                                          <p:spTgt spid="112"/>
                                        </p:tgtEl>
                                      </p:cBhvr>
                                    </p:animEffect>
                                    <p:anim calcmode="lin" valueType="num">
                                      <p:cBhvr>
                                        <p:cTn id="80" dur="1000" fill="hold"/>
                                        <p:tgtEl>
                                          <p:spTgt spid="112"/>
                                        </p:tgtEl>
                                        <p:attrNameLst>
                                          <p:attrName>ppt_x</p:attrName>
                                        </p:attrNameLst>
                                      </p:cBhvr>
                                      <p:tavLst>
                                        <p:tav tm="0">
                                          <p:val>
                                            <p:strVal val="#ppt_x"/>
                                          </p:val>
                                        </p:tav>
                                        <p:tav tm="100000">
                                          <p:val>
                                            <p:strVal val="#ppt_x"/>
                                          </p:val>
                                        </p:tav>
                                      </p:tavLst>
                                    </p:anim>
                                    <p:anim calcmode="lin" valueType="num">
                                      <p:cBhvr>
                                        <p:cTn id="81" dur="1000" fill="hold"/>
                                        <p:tgtEl>
                                          <p:spTgt spid="112"/>
                                        </p:tgtEl>
                                        <p:attrNameLst>
                                          <p:attrName>ppt_y</p:attrName>
                                        </p:attrNameLst>
                                      </p:cBhvr>
                                      <p:tavLst>
                                        <p:tav tm="0">
                                          <p:val>
                                            <p:strVal val="#ppt_y+.1"/>
                                          </p:val>
                                        </p:tav>
                                        <p:tav tm="100000">
                                          <p:val>
                                            <p:strVal val="#ppt_y"/>
                                          </p:val>
                                        </p:tav>
                                      </p:tavLst>
                                    </p:anim>
                                  </p:childTnLst>
                                </p:cTn>
                              </p:par>
                              <p:par>
                                <p:cTn id="82" presetID="42" presetClass="entr" presetSubtype="0" fill="hold" grpId="0" nodeType="withEffect">
                                  <p:stCondLst>
                                    <p:cond delay="500"/>
                                  </p:stCondLst>
                                  <p:childTnLst>
                                    <p:set>
                                      <p:cBhvr>
                                        <p:cTn id="83" dur="1" fill="hold">
                                          <p:stCondLst>
                                            <p:cond delay="0"/>
                                          </p:stCondLst>
                                        </p:cTn>
                                        <p:tgtEl>
                                          <p:spTgt spid="123"/>
                                        </p:tgtEl>
                                        <p:attrNameLst>
                                          <p:attrName>style.visibility</p:attrName>
                                        </p:attrNameLst>
                                      </p:cBhvr>
                                      <p:to>
                                        <p:strVal val="visible"/>
                                      </p:to>
                                    </p:set>
                                    <p:animEffect transition="in" filter="fade">
                                      <p:cBhvr>
                                        <p:cTn id="84" dur="1000"/>
                                        <p:tgtEl>
                                          <p:spTgt spid="123"/>
                                        </p:tgtEl>
                                      </p:cBhvr>
                                    </p:animEffect>
                                    <p:anim calcmode="lin" valueType="num">
                                      <p:cBhvr>
                                        <p:cTn id="85" dur="1000" fill="hold"/>
                                        <p:tgtEl>
                                          <p:spTgt spid="123"/>
                                        </p:tgtEl>
                                        <p:attrNameLst>
                                          <p:attrName>ppt_x</p:attrName>
                                        </p:attrNameLst>
                                      </p:cBhvr>
                                      <p:tavLst>
                                        <p:tav tm="0">
                                          <p:val>
                                            <p:strVal val="#ppt_x"/>
                                          </p:val>
                                        </p:tav>
                                        <p:tav tm="100000">
                                          <p:val>
                                            <p:strVal val="#ppt_x"/>
                                          </p:val>
                                        </p:tav>
                                      </p:tavLst>
                                    </p:anim>
                                    <p:anim calcmode="lin" valueType="num">
                                      <p:cBhvr>
                                        <p:cTn id="86" dur="1000" fill="hold"/>
                                        <p:tgtEl>
                                          <p:spTgt spid="1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 grpId="0" bldLvl="0" animBg="1"/>
      <p:bldP spid="107" grpId="0" bldLvl="0" animBg="1"/>
      <p:bldP spid="108" grpId="0" bldLvl="0" animBg="1"/>
      <p:bldP spid="109" grpId="0" bldLvl="0" animBg="1"/>
      <p:bldP spid="110" grpId="0" bldLvl="0" animBg="1"/>
      <p:bldP spid="111" grpId="0" bldLvl="0" animBg="1"/>
      <p:bldP spid="112" grpId="0" bldLvl="0" animBg="1"/>
      <p:bldP spid="113" grpId="0" bldLvl="0" animBg="1"/>
      <p:bldP spid="115" grpId="0"/>
      <p:bldP spid="117" grpId="0"/>
      <p:bldP spid="119" grpId="0"/>
      <p:bldP spid="121" grpId="0"/>
      <p:bldP spid="123" grpId="0"/>
      <p:bldP spid="125" grpId="0" bldLvl="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2800350" y="502285"/>
            <a:ext cx="7557770" cy="583565"/>
          </a:xfrm>
          <a:prstGeom prst="rect">
            <a:avLst/>
          </a:prstGeom>
        </p:spPr>
        <p:txBody>
          <a:bodyPr wrap="square">
            <a:spAutoFit/>
          </a:bodyPr>
          <a:p>
            <a:pPr algn="ctr"/>
            <a:r>
              <a:rPr lang="zh-CN" altLang="en-US" sz="3200" dirty="0">
                <a:latin typeface="思源宋体 CN" panose="02020400000000000000" pitchFamily="18" charset="-122"/>
                <a:ea typeface="思源宋体 CN" panose="02020400000000000000" pitchFamily="18" charset="-122"/>
                <a:sym typeface="思源宋体 CN" panose="02020400000000000000" pitchFamily="18" charset="-122"/>
              </a:rPr>
              <a:t>二、情绪的自我调节方法</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nvGrpSpPr>
          <p:cNvPr id="3" name="组合 2"/>
          <p:cNvGrpSpPr/>
          <p:nvPr>
            <p:custDataLst>
              <p:tags r:id="rId1"/>
            </p:custDataLst>
          </p:nvPr>
        </p:nvGrpSpPr>
        <p:grpSpPr>
          <a:xfrm>
            <a:off x="1722755" y="1429385"/>
            <a:ext cx="4139565" cy="1840874"/>
            <a:chOff x="5082573" y="2168494"/>
            <a:chExt cx="3029327" cy="1840912"/>
          </a:xfrm>
        </p:grpSpPr>
        <p:sp>
          <p:nvSpPr>
            <p:cNvPr id="4" name="矩形 3"/>
            <p:cNvSpPr/>
            <p:nvPr>
              <p:custDataLst>
                <p:tags r:id="rId2"/>
              </p:custDataLst>
            </p:nvPr>
          </p:nvSpPr>
          <p:spPr>
            <a:xfrm>
              <a:off x="5082573" y="2168494"/>
              <a:ext cx="3029327" cy="51755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latin typeface="字魂105号-简雅黑" panose="00000500000000000000" pitchFamily="2" charset="-122"/>
                <a:ea typeface="字魂105号-简雅黑" panose="00000500000000000000" pitchFamily="2" charset="-122"/>
                <a:cs typeface="+mn-ea"/>
                <a:sym typeface="字魂105号-简雅黑" panose="00000500000000000000" pitchFamily="2" charset="-122"/>
              </a:endParaRPr>
            </a:p>
          </p:txBody>
        </p:sp>
        <p:sp>
          <p:nvSpPr>
            <p:cNvPr id="5" name="文本框 4"/>
            <p:cNvSpPr txBox="1"/>
            <p:nvPr>
              <p:custDataLst>
                <p:tags r:id="rId3"/>
              </p:custDataLst>
            </p:nvPr>
          </p:nvSpPr>
          <p:spPr>
            <a:xfrm>
              <a:off x="5234973" y="2196434"/>
              <a:ext cx="2513330" cy="460385"/>
            </a:xfrm>
            <a:prstGeom prst="rect">
              <a:avLst/>
            </a:prstGeom>
            <a:noFill/>
          </p:spPr>
          <p:txBody>
            <a:bodyPr wrap="square" rtlCol="0">
              <a:spAutoFit/>
              <a:scene3d>
                <a:camera prst="orthographicFront"/>
                <a:lightRig rig="threePt" dir="t"/>
              </a:scene3d>
              <a:sp3d contourW="12700"/>
            </a:bodyPr>
            <a:p>
              <a:pPr algn="just"/>
              <a:r>
                <a:rPr sz="2400" dirty="0">
                  <a:solidFill>
                    <a:schemeClr val="bg1"/>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rPr>
                <a:t>（一）宣泄法</a:t>
              </a:r>
              <a:endParaRPr lang="zh-CN" altLang="en-US" sz="2400" b="1" dirty="0">
                <a:solidFill>
                  <a:schemeClr val="bg1"/>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endParaRPr>
            </a:p>
          </p:txBody>
        </p:sp>
        <p:sp>
          <p:nvSpPr>
            <p:cNvPr id="6" name="文本框 5"/>
            <p:cNvSpPr txBox="1"/>
            <p:nvPr>
              <p:custDataLst>
                <p:tags r:id="rId4"/>
              </p:custDataLst>
            </p:nvPr>
          </p:nvSpPr>
          <p:spPr>
            <a:xfrm>
              <a:off x="5234223" y="2840982"/>
              <a:ext cx="2714719" cy="1168424"/>
            </a:xfrm>
            <a:prstGeom prst="rect">
              <a:avLst/>
            </a:prstGeom>
            <a:noFill/>
          </p:spPr>
          <p:txBody>
            <a:bodyPr wrap="square" rtlCol="0">
              <a:spAutoFit/>
              <a:scene3d>
                <a:camera prst="orthographicFront"/>
                <a:lightRig rig="threePt" dir="t"/>
              </a:scene3d>
              <a:sp3d contourW="12700"/>
            </a:bodyPr>
            <a:p>
              <a:pPr algn="just"/>
              <a:r>
                <a:rPr sz="1400" dirty="0">
                  <a:solidFill>
                    <a:schemeClr val="tx1">
                      <a:lumMod val="75000"/>
                      <a:lumOff val="25000"/>
                    </a:schemeClr>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rPr>
                <a:t>把自己的感情出口放宽，莫使心胸像个瓶颈，对待现实中出现的不公平的有意见的甚至令人气愤的事情，采取说出来以消怒气或是把怒气转移到某种物品上对其摔打、发泄一番的方式，这其中包括释放、转移等办法。</a:t>
              </a:r>
              <a:endParaRPr sz="1400" dirty="0">
                <a:solidFill>
                  <a:schemeClr val="tx1">
                    <a:lumMod val="75000"/>
                    <a:lumOff val="25000"/>
                  </a:schemeClr>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endParaRPr>
            </a:p>
          </p:txBody>
        </p:sp>
      </p:grpSp>
      <p:grpSp>
        <p:nvGrpSpPr>
          <p:cNvPr id="7" name="组合 6"/>
          <p:cNvGrpSpPr/>
          <p:nvPr>
            <p:custDataLst>
              <p:tags r:id="rId5"/>
            </p:custDataLst>
          </p:nvPr>
        </p:nvGrpSpPr>
        <p:grpSpPr>
          <a:xfrm>
            <a:off x="6546850" y="1457325"/>
            <a:ext cx="4119245" cy="1840874"/>
            <a:chOff x="5082573" y="2168494"/>
            <a:chExt cx="3029327" cy="1840912"/>
          </a:xfrm>
        </p:grpSpPr>
        <p:sp>
          <p:nvSpPr>
            <p:cNvPr id="2" name="矩形 1"/>
            <p:cNvSpPr/>
            <p:nvPr>
              <p:custDataLst>
                <p:tags r:id="rId6"/>
              </p:custDataLst>
            </p:nvPr>
          </p:nvSpPr>
          <p:spPr>
            <a:xfrm>
              <a:off x="5082573" y="2168494"/>
              <a:ext cx="3029327" cy="51755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latin typeface="字魂105号-简雅黑" panose="00000500000000000000" pitchFamily="2" charset="-122"/>
                <a:ea typeface="字魂105号-简雅黑" panose="00000500000000000000" pitchFamily="2" charset="-122"/>
                <a:cs typeface="+mn-ea"/>
                <a:sym typeface="字魂105号-简雅黑" panose="00000500000000000000" pitchFamily="2" charset="-122"/>
              </a:endParaRPr>
            </a:p>
          </p:txBody>
        </p:sp>
        <p:sp>
          <p:nvSpPr>
            <p:cNvPr id="25" name="文本框 24"/>
            <p:cNvSpPr txBox="1"/>
            <p:nvPr>
              <p:custDataLst>
                <p:tags r:id="rId7"/>
              </p:custDataLst>
            </p:nvPr>
          </p:nvSpPr>
          <p:spPr>
            <a:xfrm>
              <a:off x="5234225" y="2196439"/>
              <a:ext cx="2011680" cy="460385"/>
            </a:xfrm>
            <a:prstGeom prst="rect">
              <a:avLst/>
            </a:prstGeom>
            <a:noFill/>
          </p:spPr>
          <p:txBody>
            <a:bodyPr wrap="square" rtlCol="0">
              <a:spAutoFit/>
              <a:scene3d>
                <a:camera prst="orthographicFront"/>
                <a:lightRig rig="threePt" dir="t"/>
              </a:scene3d>
              <a:sp3d contourW="12700"/>
            </a:bodyPr>
            <a:p>
              <a:pPr algn="l"/>
              <a:r>
                <a:rPr lang="zh-CN" altLang="en-US" sz="2400" dirty="0">
                  <a:solidFill>
                    <a:schemeClr val="bg1"/>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rPr>
                <a:t>（二）运动法</a:t>
              </a:r>
              <a:endParaRPr lang="zh-CN" altLang="en-US" sz="2400" b="1" dirty="0">
                <a:solidFill>
                  <a:schemeClr val="bg1"/>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endParaRPr>
            </a:p>
          </p:txBody>
        </p:sp>
        <p:sp>
          <p:nvSpPr>
            <p:cNvPr id="26" name="文本框 25"/>
            <p:cNvSpPr txBox="1"/>
            <p:nvPr>
              <p:custDataLst>
                <p:tags r:id="rId8"/>
              </p:custDataLst>
            </p:nvPr>
          </p:nvSpPr>
          <p:spPr>
            <a:xfrm>
              <a:off x="5234224" y="2840982"/>
              <a:ext cx="2714719" cy="1168424"/>
            </a:xfrm>
            <a:prstGeom prst="rect">
              <a:avLst/>
            </a:prstGeom>
            <a:noFill/>
          </p:spPr>
          <p:txBody>
            <a:bodyPr wrap="square" rtlCol="0">
              <a:spAutoFit/>
              <a:scene3d>
                <a:camera prst="orthographicFront"/>
                <a:lightRig rig="threePt" dir="t"/>
              </a:scene3d>
              <a:sp3d contourW="12700"/>
            </a:bodyPr>
            <a:p>
              <a:pPr algn="just"/>
              <a:r>
                <a:rPr lang="zh-CN" altLang="en-US" sz="1400" dirty="0">
                  <a:solidFill>
                    <a:schemeClr val="tx1">
                      <a:lumMod val="75000"/>
                      <a:lumOff val="25000"/>
                    </a:schemeClr>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rPr>
                <a:t>经常做些简易气功、健身操或打球、跳舞来活动筋骨、舒展身心。每晚临睡前用热水泡脚，再搓搓脚底。平日刻意鼓励自己要保持愉快的心情，不要胡思乱想。多与人交往，多参加有意义的社会活动。</a:t>
              </a:r>
              <a:r>
                <a:rPr lang="en-US" altLang="zh-CN" sz="1400" dirty="0">
                  <a:solidFill>
                    <a:schemeClr val="tx1">
                      <a:lumMod val="75000"/>
                      <a:lumOff val="25000"/>
                    </a:schemeClr>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rPr>
                <a:t> </a:t>
              </a:r>
              <a:endParaRPr lang="en-US" altLang="zh-CN" sz="1400" dirty="0">
                <a:solidFill>
                  <a:schemeClr val="tx1">
                    <a:lumMod val="75000"/>
                    <a:lumOff val="25000"/>
                  </a:schemeClr>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endParaRPr>
            </a:p>
          </p:txBody>
        </p:sp>
      </p:grpSp>
      <p:grpSp>
        <p:nvGrpSpPr>
          <p:cNvPr id="27" name="组合 26"/>
          <p:cNvGrpSpPr/>
          <p:nvPr>
            <p:custDataLst>
              <p:tags r:id="rId9"/>
            </p:custDataLst>
          </p:nvPr>
        </p:nvGrpSpPr>
        <p:grpSpPr>
          <a:xfrm>
            <a:off x="1774825" y="3466465"/>
            <a:ext cx="4086860" cy="1625613"/>
            <a:chOff x="5082573" y="2168494"/>
            <a:chExt cx="3089162" cy="1625636"/>
          </a:xfrm>
        </p:grpSpPr>
        <p:sp>
          <p:nvSpPr>
            <p:cNvPr id="28" name="矩形 27"/>
            <p:cNvSpPr/>
            <p:nvPr>
              <p:custDataLst>
                <p:tags r:id="rId10"/>
              </p:custDataLst>
            </p:nvPr>
          </p:nvSpPr>
          <p:spPr>
            <a:xfrm>
              <a:off x="5082573" y="2168494"/>
              <a:ext cx="3029327" cy="51755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latin typeface="字魂105号-简雅黑" panose="00000500000000000000" pitchFamily="2" charset="-122"/>
                <a:ea typeface="字魂105号-简雅黑" panose="00000500000000000000" pitchFamily="2" charset="-122"/>
                <a:cs typeface="+mn-ea"/>
                <a:sym typeface="字魂105号-简雅黑" panose="00000500000000000000" pitchFamily="2" charset="-122"/>
              </a:endParaRPr>
            </a:p>
          </p:txBody>
        </p:sp>
        <p:sp>
          <p:nvSpPr>
            <p:cNvPr id="30" name="文本框 29"/>
            <p:cNvSpPr txBox="1"/>
            <p:nvPr>
              <p:custDataLst>
                <p:tags r:id="rId11"/>
              </p:custDataLst>
            </p:nvPr>
          </p:nvSpPr>
          <p:spPr>
            <a:xfrm>
              <a:off x="5234225" y="2196439"/>
              <a:ext cx="2937510" cy="460382"/>
            </a:xfrm>
            <a:prstGeom prst="rect">
              <a:avLst/>
            </a:prstGeom>
            <a:noFill/>
          </p:spPr>
          <p:txBody>
            <a:bodyPr wrap="square" rtlCol="0">
              <a:spAutoFit/>
              <a:scene3d>
                <a:camera prst="orthographicFront"/>
                <a:lightRig rig="threePt" dir="t"/>
              </a:scene3d>
              <a:sp3d contourW="12700"/>
            </a:bodyPr>
            <a:p>
              <a:pPr algn="l"/>
              <a:r>
                <a:rPr lang="zh-CN" altLang="en-US" sz="2400" b="1" dirty="0">
                  <a:solidFill>
                    <a:schemeClr val="bg1"/>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rPr>
                <a:t>（三）自我放松训练</a:t>
              </a:r>
              <a:endParaRPr lang="zh-CN" altLang="en-US" sz="2400" b="1" dirty="0">
                <a:solidFill>
                  <a:schemeClr val="bg1"/>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endParaRPr>
            </a:p>
          </p:txBody>
        </p:sp>
        <p:sp>
          <p:nvSpPr>
            <p:cNvPr id="32" name="文本框 31"/>
            <p:cNvSpPr txBox="1"/>
            <p:nvPr>
              <p:custDataLst>
                <p:tags r:id="rId12"/>
              </p:custDataLst>
            </p:nvPr>
          </p:nvSpPr>
          <p:spPr>
            <a:xfrm>
              <a:off x="5234224" y="2840982"/>
              <a:ext cx="2714719" cy="953148"/>
            </a:xfrm>
            <a:prstGeom prst="rect">
              <a:avLst/>
            </a:prstGeom>
            <a:noFill/>
          </p:spPr>
          <p:txBody>
            <a:bodyPr wrap="square" rtlCol="0">
              <a:spAutoFit/>
              <a:scene3d>
                <a:camera prst="orthographicFront"/>
                <a:lightRig rig="threePt" dir="t"/>
              </a:scene3d>
              <a:sp3d contourW="12700"/>
            </a:bodyPr>
            <a:p>
              <a:pPr algn="just"/>
              <a:r>
                <a:rPr sz="1400" dirty="0">
                  <a:solidFill>
                    <a:schemeClr val="tx1">
                      <a:lumMod val="75000"/>
                      <a:lumOff val="25000"/>
                    </a:schemeClr>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rPr>
                <a:t>（1）静坐与冥思。</a:t>
              </a:r>
              <a:endParaRPr sz="1400" dirty="0">
                <a:solidFill>
                  <a:schemeClr val="tx1">
                    <a:lumMod val="75000"/>
                    <a:lumOff val="25000"/>
                  </a:schemeClr>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endParaRPr>
            </a:p>
            <a:p>
              <a:pPr algn="just"/>
              <a:r>
                <a:rPr sz="1400" dirty="0">
                  <a:solidFill>
                    <a:schemeClr val="tx1">
                      <a:lumMod val="75000"/>
                      <a:lumOff val="25000"/>
                    </a:schemeClr>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rPr>
                <a:t>（2）自我暗示。</a:t>
              </a:r>
              <a:endParaRPr sz="1400" dirty="0">
                <a:solidFill>
                  <a:schemeClr val="tx1">
                    <a:lumMod val="75000"/>
                    <a:lumOff val="25000"/>
                  </a:schemeClr>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endParaRPr>
            </a:p>
            <a:p>
              <a:pPr algn="just"/>
              <a:r>
                <a:rPr sz="1400" dirty="0">
                  <a:solidFill>
                    <a:schemeClr val="tx1">
                      <a:lumMod val="75000"/>
                      <a:lumOff val="25000"/>
                    </a:schemeClr>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rPr>
                <a:t>（3）意象训练。</a:t>
              </a:r>
              <a:endParaRPr sz="1400" dirty="0">
                <a:solidFill>
                  <a:schemeClr val="tx1">
                    <a:lumMod val="75000"/>
                    <a:lumOff val="25000"/>
                  </a:schemeClr>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endParaRPr>
            </a:p>
            <a:p>
              <a:pPr algn="just"/>
              <a:r>
                <a:rPr lang="zh-CN" sz="1400" dirty="0">
                  <a:solidFill>
                    <a:schemeClr val="tx1">
                      <a:lumMod val="75000"/>
                      <a:lumOff val="25000"/>
                    </a:schemeClr>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rPr>
                <a:t>（</a:t>
              </a:r>
              <a:r>
                <a:rPr lang="en-US" altLang="zh-CN" sz="1400" dirty="0">
                  <a:solidFill>
                    <a:schemeClr val="tx1">
                      <a:lumMod val="75000"/>
                      <a:lumOff val="25000"/>
                    </a:schemeClr>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rPr>
                <a:t>4</a:t>
              </a:r>
              <a:r>
                <a:rPr lang="zh-CN" sz="1400" dirty="0">
                  <a:solidFill>
                    <a:schemeClr val="tx1">
                      <a:lumMod val="75000"/>
                      <a:lumOff val="25000"/>
                    </a:schemeClr>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rPr>
                <a:t>）</a:t>
              </a:r>
              <a:r>
                <a:rPr lang="zh-CN" altLang="en-US" sz="1400" dirty="0">
                  <a:solidFill>
                    <a:schemeClr val="tx1">
                      <a:lumMod val="75000"/>
                      <a:lumOff val="25000"/>
                    </a:schemeClr>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rPr>
                <a:t>肌肉放松训练。</a:t>
              </a:r>
              <a:endParaRPr lang="zh-CN" altLang="en-US" sz="1400" dirty="0">
                <a:solidFill>
                  <a:schemeClr val="tx1">
                    <a:lumMod val="75000"/>
                    <a:lumOff val="25000"/>
                  </a:schemeClr>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endParaRPr>
            </a:p>
          </p:txBody>
        </p:sp>
      </p:grpSp>
      <p:grpSp>
        <p:nvGrpSpPr>
          <p:cNvPr id="34" name="组合 33"/>
          <p:cNvGrpSpPr/>
          <p:nvPr>
            <p:custDataLst>
              <p:tags r:id="rId13"/>
            </p:custDataLst>
          </p:nvPr>
        </p:nvGrpSpPr>
        <p:grpSpPr>
          <a:xfrm>
            <a:off x="6601460" y="3438525"/>
            <a:ext cx="4064635" cy="1840874"/>
            <a:chOff x="5082573" y="2168494"/>
            <a:chExt cx="3029327" cy="1840912"/>
          </a:xfrm>
        </p:grpSpPr>
        <p:sp>
          <p:nvSpPr>
            <p:cNvPr id="36" name="矩形 35"/>
            <p:cNvSpPr/>
            <p:nvPr>
              <p:custDataLst>
                <p:tags r:id="rId14"/>
              </p:custDataLst>
            </p:nvPr>
          </p:nvSpPr>
          <p:spPr>
            <a:xfrm>
              <a:off x="5082573" y="2168494"/>
              <a:ext cx="3029327" cy="51755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latin typeface="字魂105号-简雅黑" panose="00000500000000000000" pitchFamily="2" charset="-122"/>
                <a:ea typeface="字魂105号-简雅黑" panose="00000500000000000000" pitchFamily="2" charset="-122"/>
                <a:cs typeface="+mn-ea"/>
                <a:sym typeface="字魂105号-简雅黑" panose="00000500000000000000" pitchFamily="2" charset="-122"/>
              </a:endParaRPr>
            </a:p>
          </p:txBody>
        </p:sp>
        <p:sp>
          <p:nvSpPr>
            <p:cNvPr id="37" name="文本框 36"/>
            <p:cNvSpPr txBox="1"/>
            <p:nvPr>
              <p:custDataLst>
                <p:tags r:id="rId15"/>
              </p:custDataLst>
            </p:nvPr>
          </p:nvSpPr>
          <p:spPr>
            <a:xfrm>
              <a:off x="5234225" y="2196439"/>
              <a:ext cx="2325370" cy="460385"/>
            </a:xfrm>
            <a:prstGeom prst="rect">
              <a:avLst/>
            </a:prstGeom>
            <a:noFill/>
          </p:spPr>
          <p:txBody>
            <a:bodyPr wrap="square" rtlCol="0">
              <a:spAutoFit/>
              <a:scene3d>
                <a:camera prst="orthographicFront"/>
                <a:lightRig rig="threePt" dir="t"/>
              </a:scene3d>
              <a:sp3d contourW="12700"/>
            </a:bodyPr>
            <a:p>
              <a:pPr algn="l"/>
              <a:r>
                <a:rPr lang="zh-CN" altLang="en-US" sz="2400" b="1" dirty="0">
                  <a:solidFill>
                    <a:schemeClr val="bg1"/>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rPr>
                <a:t>（四）认知疗法</a:t>
              </a:r>
              <a:endParaRPr lang="zh-CN" altLang="en-US" sz="2400" b="1" dirty="0">
                <a:solidFill>
                  <a:schemeClr val="bg1"/>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endParaRPr>
            </a:p>
          </p:txBody>
        </p:sp>
        <p:sp>
          <p:nvSpPr>
            <p:cNvPr id="38" name="文本框 37"/>
            <p:cNvSpPr txBox="1"/>
            <p:nvPr>
              <p:custDataLst>
                <p:tags r:id="rId16"/>
              </p:custDataLst>
            </p:nvPr>
          </p:nvSpPr>
          <p:spPr>
            <a:xfrm>
              <a:off x="5234224" y="2840982"/>
              <a:ext cx="2714719" cy="1168424"/>
            </a:xfrm>
            <a:prstGeom prst="rect">
              <a:avLst/>
            </a:prstGeom>
            <a:noFill/>
          </p:spPr>
          <p:txBody>
            <a:bodyPr wrap="square" rtlCol="0">
              <a:spAutoFit/>
              <a:scene3d>
                <a:camera prst="orthographicFront"/>
                <a:lightRig rig="threePt" dir="t"/>
              </a:scene3d>
              <a:sp3d contourW="12700"/>
            </a:bodyPr>
            <a:p>
              <a:pPr algn="just"/>
              <a:r>
                <a:rPr sz="1400" dirty="0">
                  <a:solidFill>
                    <a:schemeClr val="tx1">
                      <a:lumMod val="75000"/>
                      <a:lumOff val="25000"/>
                    </a:schemeClr>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rPr>
                <a:t>认识疗法认为，人的情绪变化是由认知评价引起的。例如，一个人在遇到挫折时，就认为自己能力差，各方面条件都不行；每次遇到类似的情况都做出这样的评价，久而久之就会形成自卑的心理，对自己缺乏信心。</a:t>
              </a:r>
              <a:endParaRPr sz="1400" dirty="0">
                <a:solidFill>
                  <a:schemeClr val="tx1">
                    <a:lumMod val="75000"/>
                    <a:lumOff val="25000"/>
                  </a:schemeClr>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ppt_x</p:attrName>
                                        </p:attrNameLst>
                                      </p:cBhvr>
                                      <p:tavLst>
                                        <p:tav tm="0">
                                          <p:val>
                                            <p:strVal val="#ppt_x-#ppt_w*1.125000"/>
                                          </p:val>
                                        </p:tav>
                                        <p:tav tm="100000">
                                          <p:val>
                                            <p:strVal val="#ppt_x"/>
                                          </p:val>
                                        </p:tav>
                                      </p:tavLst>
                                    </p:anim>
                                    <p:animEffect transition="in" filter="wipe(right)">
                                      <p:cBhvr>
                                        <p:cTn id="8" dur="500"/>
                                        <p:tgtEl>
                                          <p:spTgt spid="3"/>
                                        </p:tgtEl>
                                      </p:cBhvr>
                                    </p:animEffect>
                                  </p:childTnLst>
                                </p:cTn>
                              </p:par>
                            </p:childTnLst>
                          </p:cTn>
                        </p:par>
                        <p:par>
                          <p:cTn id="9" fill="hold">
                            <p:stCondLst>
                              <p:cond delay="500"/>
                            </p:stCondLst>
                            <p:childTnLst>
                              <p:par>
                                <p:cTn id="10" presetID="12" presetClass="entr" presetSubtype="8"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p:tgtEl>
                                          <p:spTgt spid="7"/>
                                        </p:tgtEl>
                                        <p:attrNameLst>
                                          <p:attrName>ppt_x</p:attrName>
                                        </p:attrNameLst>
                                      </p:cBhvr>
                                      <p:tavLst>
                                        <p:tav tm="0">
                                          <p:val>
                                            <p:strVal val="#ppt_x-#ppt_w*1.125000"/>
                                          </p:val>
                                        </p:tav>
                                        <p:tav tm="100000">
                                          <p:val>
                                            <p:strVal val="#ppt_x"/>
                                          </p:val>
                                        </p:tav>
                                      </p:tavLst>
                                    </p:anim>
                                    <p:animEffect transition="in" filter="wipe(right)">
                                      <p:cBhvr>
                                        <p:cTn id="13" dur="500"/>
                                        <p:tgtEl>
                                          <p:spTgt spid="7"/>
                                        </p:tgtEl>
                                      </p:cBhvr>
                                    </p:animEffect>
                                  </p:childTnLst>
                                </p:cTn>
                              </p:par>
                            </p:childTnLst>
                          </p:cTn>
                        </p:par>
                        <p:par>
                          <p:cTn id="14" fill="hold">
                            <p:stCondLst>
                              <p:cond delay="1000"/>
                            </p:stCondLst>
                            <p:childTnLst>
                              <p:par>
                                <p:cTn id="15" presetID="12" presetClass="entr" presetSubtype="8" fill="hold" nodeType="afterEffect">
                                  <p:stCondLst>
                                    <p:cond delay="0"/>
                                  </p:stCondLst>
                                  <p:childTnLst>
                                    <p:set>
                                      <p:cBhvr>
                                        <p:cTn id="16" dur="1" fill="hold">
                                          <p:stCondLst>
                                            <p:cond delay="0"/>
                                          </p:stCondLst>
                                        </p:cTn>
                                        <p:tgtEl>
                                          <p:spTgt spid="27"/>
                                        </p:tgtEl>
                                        <p:attrNameLst>
                                          <p:attrName>style.visibility</p:attrName>
                                        </p:attrNameLst>
                                      </p:cBhvr>
                                      <p:to>
                                        <p:strVal val="visible"/>
                                      </p:to>
                                    </p:set>
                                    <p:anim calcmode="lin" valueType="num">
                                      <p:cBhvr additive="base">
                                        <p:cTn id="17" dur="500"/>
                                        <p:tgtEl>
                                          <p:spTgt spid="27"/>
                                        </p:tgtEl>
                                        <p:attrNameLst>
                                          <p:attrName>ppt_x</p:attrName>
                                        </p:attrNameLst>
                                      </p:cBhvr>
                                      <p:tavLst>
                                        <p:tav tm="0">
                                          <p:val>
                                            <p:strVal val="#ppt_x-#ppt_w*1.125000"/>
                                          </p:val>
                                        </p:tav>
                                        <p:tav tm="100000">
                                          <p:val>
                                            <p:strVal val="#ppt_x"/>
                                          </p:val>
                                        </p:tav>
                                      </p:tavLst>
                                    </p:anim>
                                    <p:animEffect transition="in" filter="wipe(right)">
                                      <p:cBhvr>
                                        <p:cTn id="18" dur="500"/>
                                        <p:tgtEl>
                                          <p:spTgt spid="27"/>
                                        </p:tgtEl>
                                      </p:cBhvr>
                                    </p:animEffect>
                                  </p:childTnLst>
                                </p:cTn>
                              </p:par>
                            </p:childTnLst>
                          </p:cTn>
                        </p:par>
                        <p:par>
                          <p:cTn id="19" fill="hold">
                            <p:stCondLst>
                              <p:cond delay="1500"/>
                            </p:stCondLst>
                            <p:childTnLst>
                              <p:par>
                                <p:cTn id="20" presetID="12" presetClass="entr" presetSubtype="8" fill="hold" nodeType="afterEffect">
                                  <p:stCondLst>
                                    <p:cond delay="0"/>
                                  </p:stCondLst>
                                  <p:childTnLst>
                                    <p:set>
                                      <p:cBhvr>
                                        <p:cTn id="21" dur="1" fill="hold">
                                          <p:stCondLst>
                                            <p:cond delay="0"/>
                                          </p:stCondLst>
                                        </p:cTn>
                                        <p:tgtEl>
                                          <p:spTgt spid="34"/>
                                        </p:tgtEl>
                                        <p:attrNameLst>
                                          <p:attrName>style.visibility</p:attrName>
                                        </p:attrNameLst>
                                      </p:cBhvr>
                                      <p:to>
                                        <p:strVal val="visible"/>
                                      </p:to>
                                    </p:set>
                                    <p:anim calcmode="lin" valueType="num">
                                      <p:cBhvr additive="base">
                                        <p:cTn id="22" dur="500"/>
                                        <p:tgtEl>
                                          <p:spTgt spid="34"/>
                                        </p:tgtEl>
                                        <p:attrNameLst>
                                          <p:attrName>ppt_x</p:attrName>
                                        </p:attrNameLst>
                                      </p:cBhvr>
                                      <p:tavLst>
                                        <p:tav tm="0">
                                          <p:val>
                                            <p:strVal val="#ppt_x-#ppt_w*1.125000"/>
                                          </p:val>
                                        </p:tav>
                                        <p:tav tm="100000">
                                          <p:val>
                                            <p:strVal val="#ppt_x"/>
                                          </p:val>
                                        </p:tav>
                                      </p:tavLst>
                                    </p:anim>
                                    <p:animEffect transition="in" filter="wipe(right)">
                                      <p:cBhvr>
                                        <p:cTn id="23"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2800350" y="502285"/>
            <a:ext cx="7557770"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三、情绪的疏导方法</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nvGrpSpPr>
          <p:cNvPr id="8" name="组合 7"/>
          <p:cNvGrpSpPr/>
          <p:nvPr>
            <p:custDataLst>
              <p:tags r:id="rId1"/>
            </p:custDataLst>
          </p:nvPr>
        </p:nvGrpSpPr>
        <p:grpSpPr bwMode="auto">
          <a:xfrm>
            <a:off x="3687351" y="3702690"/>
            <a:ext cx="4830365" cy="922734"/>
            <a:chOff x="2922847" y="2636911"/>
            <a:chExt cx="6440416" cy="1229529"/>
          </a:xfrm>
        </p:grpSpPr>
        <p:sp>
          <p:nvSpPr>
            <p:cNvPr id="9" name="直接连接符 8"/>
            <p:cNvSpPr>
              <a:spLocks noChangeShapeType="1"/>
            </p:cNvSpPr>
            <p:nvPr>
              <p:custDataLst>
                <p:tags r:id="rId2"/>
              </p:custDataLst>
            </p:nvPr>
          </p:nvSpPr>
          <p:spPr bwMode="auto">
            <a:xfrm>
              <a:off x="2922847" y="3186087"/>
              <a:ext cx="1839656" cy="680353"/>
            </a:xfrm>
            <a:prstGeom prst="line">
              <a:avLst/>
            </a:prstGeom>
            <a:noFill/>
            <a:ln w="9525">
              <a:solidFill>
                <a:schemeClr val="tx1"/>
              </a:solidFill>
              <a:bevel/>
            </a:ln>
            <a:extLst>
              <a:ext uri="{909E8E84-426E-40DD-AFC4-6F175D3DCCD1}">
                <a14:hiddenFill xmlns:a14="http://schemas.microsoft.com/office/drawing/2010/main">
                  <a:noFill/>
                </a14:hiddenFill>
              </a:ext>
            </a:extLst>
          </p:spPr>
          <p:txBody>
            <a:bodyPr/>
            <a:lstStyle/>
            <a:p>
              <a:endParaRPr lang="zh-CN" altLang="en-US" sz="1070">
                <a:solidFill>
                  <a:schemeClr val="accent2"/>
                </a:solidFill>
                <a:cs typeface="+mn-ea"/>
                <a:sym typeface="+mn-lt"/>
              </a:endParaRPr>
            </a:p>
          </p:txBody>
        </p:sp>
        <p:sp>
          <p:nvSpPr>
            <p:cNvPr id="10" name="直接连接符 158"/>
            <p:cNvSpPr>
              <a:spLocks noChangeShapeType="1"/>
            </p:cNvSpPr>
            <p:nvPr>
              <p:custDataLst>
                <p:tags r:id="rId3"/>
              </p:custDataLst>
            </p:nvPr>
          </p:nvSpPr>
          <p:spPr bwMode="auto">
            <a:xfrm flipV="1">
              <a:off x="4762503" y="2636911"/>
              <a:ext cx="2628847" cy="1229527"/>
            </a:xfrm>
            <a:prstGeom prst="line">
              <a:avLst/>
            </a:prstGeom>
            <a:noFill/>
            <a:ln w="9525">
              <a:solidFill>
                <a:schemeClr val="tx1"/>
              </a:solidFill>
              <a:bevel/>
            </a:ln>
            <a:extLst>
              <a:ext uri="{909E8E84-426E-40DD-AFC4-6F175D3DCCD1}">
                <a14:hiddenFill xmlns:a14="http://schemas.microsoft.com/office/drawing/2010/main">
                  <a:noFill/>
                </a14:hiddenFill>
              </a:ext>
            </a:extLst>
          </p:spPr>
          <p:txBody>
            <a:bodyPr/>
            <a:lstStyle/>
            <a:p>
              <a:endParaRPr lang="zh-CN" altLang="en-US" sz="1070">
                <a:solidFill>
                  <a:schemeClr val="accent2"/>
                </a:solidFill>
                <a:cs typeface="+mn-ea"/>
                <a:sym typeface="+mn-lt"/>
              </a:endParaRPr>
            </a:p>
          </p:txBody>
        </p:sp>
        <p:sp>
          <p:nvSpPr>
            <p:cNvPr id="11" name="直接连接符 159"/>
            <p:cNvSpPr>
              <a:spLocks noChangeShapeType="1"/>
            </p:cNvSpPr>
            <p:nvPr>
              <p:custDataLst>
                <p:tags r:id="rId4"/>
              </p:custDataLst>
            </p:nvPr>
          </p:nvSpPr>
          <p:spPr bwMode="auto">
            <a:xfrm>
              <a:off x="7391350" y="2636912"/>
              <a:ext cx="1971913" cy="961472"/>
            </a:xfrm>
            <a:prstGeom prst="line">
              <a:avLst/>
            </a:prstGeom>
            <a:noFill/>
            <a:ln w="9525">
              <a:solidFill>
                <a:schemeClr val="tx1"/>
              </a:solidFill>
              <a:bevel/>
            </a:ln>
            <a:extLst>
              <a:ext uri="{909E8E84-426E-40DD-AFC4-6F175D3DCCD1}">
                <a14:hiddenFill xmlns:a14="http://schemas.microsoft.com/office/drawing/2010/main">
                  <a:noFill/>
                </a14:hiddenFill>
              </a:ext>
            </a:extLst>
          </p:spPr>
          <p:txBody>
            <a:bodyPr/>
            <a:lstStyle/>
            <a:p>
              <a:endParaRPr lang="zh-CN" altLang="en-US" sz="1070">
                <a:solidFill>
                  <a:schemeClr val="accent2"/>
                </a:solidFill>
                <a:cs typeface="+mn-ea"/>
                <a:sym typeface="+mn-lt"/>
              </a:endParaRPr>
            </a:p>
          </p:txBody>
        </p:sp>
      </p:grpSp>
      <p:grpSp>
        <p:nvGrpSpPr>
          <p:cNvPr id="17" name="组合 16"/>
          <p:cNvGrpSpPr/>
          <p:nvPr>
            <p:custDataLst>
              <p:tags r:id="rId5"/>
            </p:custDataLst>
          </p:nvPr>
        </p:nvGrpSpPr>
        <p:grpSpPr bwMode="auto">
          <a:xfrm>
            <a:off x="3039147" y="3816992"/>
            <a:ext cx="680085" cy="681990"/>
            <a:chOff x="2058591" y="2789212"/>
            <a:chExt cx="906780" cy="909320"/>
          </a:xfrm>
          <a:solidFill>
            <a:schemeClr val="accent5"/>
          </a:solidFill>
        </p:grpSpPr>
        <p:sp>
          <p:nvSpPr>
            <p:cNvPr id="18" name="矩形 2"/>
            <p:cNvSpPr>
              <a:spLocks noChangeArrowheads="1"/>
            </p:cNvSpPr>
            <p:nvPr>
              <p:custDataLst>
                <p:tags r:id="rId6"/>
              </p:custDataLst>
            </p:nvPr>
          </p:nvSpPr>
          <p:spPr bwMode="auto">
            <a:xfrm>
              <a:off x="2058591" y="2789212"/>
              <a:ext cx="906780" cy="909320"/>
            </a:xfrm>
            <a:prstGeom prst="rect">
              <a:avLst/>
            </a:prstGeom>
            <a:grpFill/>
            <a:ln>
              <a:solidFill>
                <a:schemeClr val="accent1"/>
              </a:solidFill>
            </a:ln>
            <a:effectLst/>
          </p:spPr>
          <p:txBody>
            <a:bodyPr anchor="ctr"/>
            <a:lstStyle/>
            <a:p>
              <a:pPr algn="ctr" defTabSz="685800" eaLnBrk="1" fontAlgn="auto" hangingPunct="1">
                <a:spcBef>
                  <a:spcPts val="0"/>
                </a:spcBef>
                <a:spcAft>
                  <a:spcPts val="0"/>
                </a:spcAft>
                <a:defRPr/>
              </a:pPr>
              <a:endParaRPr lang="zh-CN" altLang="zh-CN" sz="1100">
                <a:solidFill>
                  <a:schemeClr val="bg1"/>
                </a:solidFill>
                <a:cs typeface="+mn-ea"/>
                <a:sym typeface="+mn-lt"/>
              </a:endParaRPr>
            </a:p>
          </p:txBody>
        </p:sp>
        <p:sp>
          <p:nvSpPr>
            <p:cNvPr id="19" name="文本框 19"/>
            <p:cNvSpPr>
              <a:spLocks noChangeArrowheads="1"/>
            </p:cNvSpPr>
            <p:nvPr>
              <p:custDataLst>
                <p:tags r:id="rId7"/>
              </p:custDataLst>
            </p:nvPr>
          </p:nvSpPr>
          <p:spPr bwMode="auto">
            <a:xfrm>
              <a:off x="2058591" y="2789212"/>
              <a:ext cx="809497" cy="695960"/>
            </a:xfrm>
            <a:prstGeom prst="rect">
              <a:avLst/>
            </a:prstGeom>
            <a:grpFill/>
            <a:ln w="9525">
              <a:solidFill>
                <a:schemeClr val="accent1"/>
              </a:solidFill>
              <a:miter lim="800000"/>
            </a:ln>
          </p:spPr>
          <p:txBody>
            <a:bodyPr>
              <a:spAutoFit/>
            </a:bodyPr>
            <a:lstStyle>
              <a:lvl1pPr>
                <a:defRPr sz="1900">
                  <a:solidFill>
                    <a:schemeClr val="tx1"/>
                  </a:solidFill>
                  <a:latin typeface="Calibri" panose="020F0502020204030204" charset="0"/>
                  <a:ea typeface="宋体" panose="02010600030101010101" pitchFamily="2" charset="-122"/>
                </a:defRPr>
              </a:lvl1pPr>
              <a:lvl2pPr marL="742950" indent="-285750">
                <a:defRPr sz="1900">
                  <a:solidFill>
                    <a:schemeClr val="tx1"/>
                  </a:solidFill>
                  <a:latin typeface="Calibri" panose="020F0502020204030204" charset="0"/>
                  <a:ea typeface="宋体" panose="02010600030101010101" pitchFamily="2" charset="-122"/>
                </a:defRPr>
              </a:lvl2pPr>
              <a:lvl3pPr marL="1143000" indent="-228600">
                <a:defRPr sz="1900">
                  <a:solidFill>
                    <a:schemeClr val="tx1"/>
                  </a:solidFill>
                  <a:latin typeface="Calibri" panose="020F0502020204030204" charset="0"/>
                  <a:ea typeface="宋体" panose="02010600030101010101" pitchFamily="2" charset="-122"/>
                </a:defRPr>
              </a:lvl3pPr>
              <a:lvl4pPr marL="1600200" indent="-228600">
                <a:defRPr sz="1900">
                  <a:solidFill>
                    <a:schemeClr val="tx1"/>
                  </a:solidFill>
                  <a:latin typeface="Calibri" panose="020F0502020204030204" charset="0"/>
                  <a:ea typeface="宋体" panose="02010600030101010101" pitchFamily="2" charset="-122"/>
                </a:defRPr>
              </a:lvl4pPr>
              <a:lvl5pPr marL="2057400" indent="-228600">
                <a:defRPr sz="1900">
                  <a:solidFill>
                    <a:schemeClr val="tx1"/>
                  </a:solidFill>
                  <a:latin typeface="Calibri" panose="020F0502020204030204" charset="0"/>
                  <a:ea typeface="宋体" panose="02010600030101010101" pitchFamily="2" charset="-122"/>
                </a:defRPr>
              </a:lvl5pPr>
              <a:lvl6pPr marL="25146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6pPr>
              <a:lvl7pPr marL="29718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7pPr>
              <a:lvl8pPr marL="34290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8pPr>
              <a:lvl9pPr marL="38862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9pPr>
            </a:lstStyle>
            <a:p>
              <a:pPr algn="ctr" eaLnBrk="1" hangingPunct="1"/>
              <a:r>
                <a:rPr lang="en-US" altLang="zh-CN" sz="2800" dirty="0">
                  <a:solidFill>
                    <a:schemeClr val="bg1"/>
                  </a:solidFill>
                  <a:latin typeface="+mn-lt"/>
                  <a:ea typeface="+mn-ea"/>
                  <a:cs typeface="+mn-ea"/>
                  <a:sym typeface="+mn-lt"/>
                </a:rPr>
                <a:t>01</a:t>
              </a:r>
              <a:endParaRPr lang="zh-CN" altLang="en-US" sz="2800" dirty="0">
                <a:solidFill>
                  <a:schemeClr val="bg1"/>
                </a:solidFill>
                <a:latin typeface="+mn-lt"/>
                <a:ea typeface="+mn-ea"/>
                <a:cs typeface="+mn-ea"/>
                <a:sym typeface="+mn-lt"/>
              </a:endParaRPr>
            </a:p>
          </p:txBody>
        </p:sp>
      </p:grpSp>
      <p:grpSp>
        <p:nvGrpSpPr>
          <p:cNvPr id="20" name="组合 19"/>
          <p:cNvGrpSpPr/>
          <p:nvPr>
            <p:custDataLst>
              <p:tags r:id="rId8"/>
            </p:custDataLst>
          </p:nvPr>
        </p:nvGrpSpPr>
        <p:grpSpPr bwMode="auto">
          <a:xfrm>
            <a:off x="4603168" y="3922955"/>
            <a:ext cx="885032" cy="933450"/>
            <a:chOff x="4197139" y="3106258"/>
            <a:chExt cx="1181100" cy="1244600"/>
          </a:xfrm>
          <a:solidFill>
            <a:schemeClr val="accent2"/>
          </a:solidFill>
        </p:grpSpPr>
        <p:sp>
          <p:nvSpPr>
            <p:cNvPr id="21" name="矩形 150"/>
            <p:cNvSpPr>
              <a:spLocks noChangeArrowheads="1"/>
            </p:cNvSpPr>
            <p:nvPr>
              <p:custDataLst>
                <p:tags r:id="rId9"/>
              </p:custDataLst>
            </p:nvPr>
          </p:nvSpPr>
          <p:spPr bwMode="auto">
            <a:xfrm>
              <a:off x="4197139" y="3106258"/>
              <a:ext cx="1181100" cy="1244600"/>
            </a:xfrm>
            <a:prstGeom prst="rect">
              <a:avLst/>
            </a:prstGeom>
            <a:grpFill/>
            <a:ln>
              <a:noFill/>
            </a:ln>
            <a:effectLst/>
          </p:spPr>
          <p:txBody>
            <a:bodyPr anchor="ctr"/>
            <a:lstStyle/>
            <a:p>
              <a:pPr algn="ctr" defTabSz="685800" eaLnBrk="1" fontAlgn="auto" hangingPunct="1">
                <a:spcBef>
                  <a:spcPts val="0"/>
                </a:spcBef>
                <a:spcAft>
                  <a:spcPts val="0"/>
                </a:spcAft>
                <a:defRPr/>
              </a:pPr>
              <a:endParaRPr lang="zh-CN" altLang="zh-CN" sz="1100">
                <a:solidFill>
                  <a:schemeClr val="bg1"/>
                </a:solidFill>
                <a:cs typeface="+mn-ea"/>
                <a:sym typeface="+mn-lt"/>
              </a:endParaRPr>
            </a:p>
          </p:txBody>
        </p:sp>
        <p:sp>
          <p:nvSpPr>
            <p:cNvPr id="22" name="文本框 19"/>
            <p:cNvSpPr>
              <a:spLocks noChangeArrowheads="1"/>
            </p:cNvSpPr>
            <p:nvPr>
              <p:custDataLst>
                <p:tags r:id="rId10"/>
              </p:custDataLst>
            </p:nvPr>
          </p:nvSpPr>
          <p:spPr bwMode="auto">
            <a:xfrm>
              <a:off x="4224463" y="3338709"/>
              <a:ext cx="1126448" cy="7780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Calibri" panose="020F0502020204030204" charset="0"/>
                  <a:ea typeface="宋体" panose="02010600030101010101" pitchFamily="2" charset="-122"/>
                </a:defRPr>
              </a:lvl1pPr>
              <a:lvl2pPr marL="742950" indent="-285750">
                <a:defRPr sz="1900">
                  <a:solidFill>
                    <a:schemeClr val="tx1"/>
                  </a:solidFill>
                  <a:latin typeface="Calibri" panose="020F0502020204030204" charset="0"/>
                  <a:ea typeface="宋体" panose="02010600030101010101" pitchFamily="2" charset="-122"/>
                </a:defRPr>
              </a:lvl2pPr>
              <a:lvl3pPr marL="1143000" indent="-228600">
                <a:defRPr sz="1900">
                  <a:solidFill>
                    <a:schemeClr val="tx1"/>
                  </a:solidFill>
                  <a:latin typeface="Calibri" panose="020F0502020204030204" charset="0"/>
                  <a:ea typeface="宋体" panose="02010600030101010101" pitchFamily="2" charset="-122"/>
                </a:defRPr>
              </a:lvl3pPr>
              <a:lvl4pPr marL="1600200" indent="-228600">
                <a:defRPr sz="1900">
                  <a:solidFill>
                    <a:schemeClr val="tx1"/>
                  </a:solidFill>
                  <a:latin typeface="Calibri" panose="020F0502020204030204" charset="0"/>
                  <a:ea typeface="宋体" panose="02010600030101010101" pitchFamily="2" charset="-122"/>
                </a:defRPr>
              </a:lvl4pPr>
              <a:lvl5pPr marL="2057400" indent="-228600">
                <a:defRPr sz="1900">
                  <a:solidFill>
                    <a:schemeClr val="tx1"/>
                  </a:solidFill>
                  <a:latin typeface="Calibri" panose="020F0502020204030204" charset="0"/>
                  <a:ea typeface="宋体" panose="02010600030101010101" pitchFamily="2" charset="-122"/>
                </a:defRPr>
              </a:lvl5pPr>
              <a:lvl6pPr marL="25146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6pPr>
              <a:lvl7pPr marL="29718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7pPr>
              <a:lvl8pPr marL="34290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8pPr>
              <a:lvl9pPr marL="38862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9pPr>
            </a:lstStyle>
            <a:p>
              <a:pPr algn="ctr" eaLnBrk="1" hangingPunct="1"/>
              <a:r>
                <a:rPr lang="en-US" altLang="zh-CN" sz="3200" dirty="0">
                  <a:solidFill>
                    <a:schemeClr val="bg1"/>
                  </a:solidFill>
                  <a:latin typeface="+mn-lt"/>
                  <a:ea typeface="+mn-ea"/>
                  <a:cs typeface="+mn-ea"/>
                  <a:sym typeface="+mn-lt"/>
                </a:rPr>
                <a:t>02</a:t>
              </a:r>
              <a:endParaRPr lang="zh-CN" altLang="en-US" sz="3200" dirty="0">
                <a:solidFill>
                  <a:schemeClr val="bg1"/>
                </a:solidFill>
                <a:latin typeface="+mn-lt"/>
                <a:ea typeface="+mn-ea"/>
                <a:cs typeface="+mn-ea"/>
                <a:sym typeface="+mn-lt"/>
              </a:endParaRPr>
            </a:p>
          </p:txBody>
        </p:sp>
      </p:grpSp>
      <p:grpSp>
        <p:nvGrpSpPr>
          <p:cNvPr id="23" name="组合 22"/>
          <p:cNvGrpSpPr/>
          <p:nvPr>
            <p:custDataLst>
              <p:tags r:id="rId11"/>
            </p:custDataLst>
          </p:nvPr>
        </p:nvGrpSpPr>
        <p:grpSpPr bwMode="auto">
          <a:xfrm>
            <a:off x="6485450" y="3225102"/>
            <a:ext cx="1033328" cy="1089422"/>
            <a:chOff x="6534338" y="2152171"/>
            <a:chExt cx="1377950" cy="1452562"/>
          </a:xfrm>
          <a:solidFill>
            <a:schemeClr val="bg1">
              <a:lumMod val="50000"/>
            </a:schemeClr>
          </a:solidFill>
        </p:grpSpPr>
        <p:sp>
          <p:nvSpPr>
            <p:cNvPr id="24" name="矩形 156"/>
            <p:cNvSpPr>
              <a:spLocks noChangeArrowheads="1"/>
            </p:cNvSpPr>
            <p:nvPr>
              <p:custDataLst>
                <p:tags r:id="rId12"/>
              </p:custDataLst>
            </p:nvPr>
          </p:nvSpPr>
          <p:spPr bwMode="auto">
            <a:xfrm>
              <a:off x="6534338" y="2152171"/>
              <a:ext cx="1377950" cy="1452562"/>
            </a:xfrm>
            <a:prstGeom prst="rect">
              <a:avLst/>
            </a:prstGeom>
            <a:solidFill>
              <a:srgbClr val="0B8A90"/>
            </a:solidFill>
            <a:ln>
              <a:noFill/>
            </a:ln>
            <a:effectLst/>
          </p:spPr>
          <p:txBody>
            <a:bodyPr anchor="ctr"/>
            <a:lstStyle/>
            <a:p>
              <a:pPr algn="ctr" defTabSz="685800" eaLnBrk="1" fontAlgn="auto" hangingPunct="1">
                <a:spcBef>
                  <a:spcPts val="0"/>
                </a:spcBef>
                <a:spcAft>
                  <a:spcPts val="0"/>
                </a:spcAft>
                <a:defRPr/>
              </a:pPr>
              <a:endParaRPr lang="zh-CN" altLang="zh-CN" sz="1100">
                <a:solidFill>
                  <a:schemeClr val="bg1"/>
                </a:solidFill>
                <a:cs typeface="+mn-ea"/>
                <a:sym typeface="+mn-lt"/>
              </a:endParaRPr>
            </a:p>
          </p:txBody>
        </p:sp>
        <p:sp>
          <p:nvSpPr>
            <p:cNvPr id="12" name="文本框 19"/>
            <p:cNvSpPr>
              <a:spLocks noChangeArrowheads="1"/>
            </p:cNvSpPr>
            <p:nvPr>
              <p:custDataLst>
                <p:tags r:id="rId13"/>
              </p:custDataLst>
            </p:nvPr>
          </p:nvSpPr>
          <p:spPr bwMode="auto">
            <a:xfrm>
              <a:off x="6623250" y="2478138"/>
              <a:ext cx="1088955" cy="860213"/>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defTabSz="685800" eaLnBrk="1" fontAlgn="auto" hangingPunct="1">
                <a:spcBef>
                  <a:spcPts val="0"/>
                </a:spcBef>
                <a:spcAft>
                  <a:spcPts val="0"/>
                </a:spcAft>
                <a:defRPr/>
              </a:pPr>
              <a:r>
                <a:rPr lang="en-US" sz="3600" spc="-113" dirty="0">
                  <a:solidFill>
                    <a:schemeClr val="bg1"/>
                  </a:solidFill>
                  <a:cs typeface="+mn-ea"/>
                  <a:sym typeface="+mn-lt"/>
                </a:rPr>
                <a:t>03</a:t>
              </a:r>
              <a:endParaRPr lang="zh-CN" altLang="en-US" sz="1400" spc="-113" dirty="0">
                <a:solidFill>
                  <a:schemeClr val="bg1"/>
                </a:solidFill>
                <a:cs typeface="+mn-ea"/>
                <a:sym typeface="+mn-lt"/>
              </a:endParaRPr>
            </a:p>
          </p:txBody>
        </p:sp>
      </p:grpSp>
      <p:grpSp>
        <p:nvGrpSpPr>
          <p:cNvPr id="29" name="组合 28"/>
          <p:cNvGrpSpPr/>
          <p:nvPr>
            <p:custDataLst>
              <p:tags r:id="rId14"/>
            </p:custDataLst>
          </p:nvPr>
        </p:nvGrpSpPr>
        <p:grpSpPr bwMode="auto">
          <a:xfrm>
            <a:off x="8302208" y="3793177"/>
            <a:ext cx="885825" cy="933450"/>
            <a:chOff x="9036558" y="2991386"/>
            <a:chExt cx="1181100" cy="1244600"/>
          </a:xfrm>
          <a:solidFill>
            <a:srgbClr val="48844B"/>
          </a:solidFill>
        </p:grpSpPr>
        <p:sp>
          <p:nvSpPr>
            <p:cNvPr id="13" name="矩形 157"/>
            <p:cNvSpPr>
              <a:spLocks noChangeArrowheads="1"/>
            </p:cNvSpPr>
            <p:nvPr>
              <p:custDataLst>
                <p:tags r:id="rId15"/>
              </p:custDataLst>
            </p:nvPr>
          </p:nvSpPr>
          <p:spPr bwMode="auto">
            <a:xfrm>
              <a:off x="9036558" y="2991386"/>
              <a:ext cx="1181100" cy="1244600"/>
            </a:xfrm>
            <a:prstGeom prst="rect">
              <a:avLst/>
            </a:prstGeom>
            <a:grpFill/>
            <a:ln>
              <a:noFill/>
            </a:ln>
            <a:effectLst/>
          </p:spPr>
          <p:txBody>
            <a:bodyPr anchor="ctr"/>
            <a:lstStyle/>
            <a:p>
              <a:pPr algn="ctr" defTabSz="685800" eaLnBrk="1" fontAlgn="auto" hangingPunct="1">
                <a:spcBef>
                  <a:spcPts val="0"/>
                </a:spcBef>
                <a:spcAft>
                  <a:spcPts val="0"/>
                </a:spcAft>
                <a:defRPr/>
              </a:pPr>
              <a:endParaRPr lang="zh-CN" altLang="zh-CN" sz="1100">
                <a:solidFill>
                  <a:schemeClr val="bg1"/>
                </a:solidFill>
                <a:cs typeface="+mn-ea"/>
                <a:sym typeface="+mn-lt"/>
              </a:endParaRPr>
            </a:p>
          </p:txBody>
        </p:sp>
        <p:sp>
          <p:nvSpPr>
            <p:cNvPr id="31" name="文本框 19"/>
            <p:cNvSpPr>
              <a:spLocks noChangeArrowheads="1"/>
            </p:cNvSpPr>
            <p:nvPr>
              <p:custDataLst>
                <p:tags r:id="rId16"/>
              </p:custDataLst>
            </p:nvPr>
          </p:nvSpPr>
          <p:spPr bwMode="auto">
            <a:xfrm>
              <a:off x="9118685" y="3280946"/>
              <a:ext cx="1004147" cy="69596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900">
                  <a:solidFill>
                    <a:schemeClr val="tx1"/>
                  </a:solidFill>
                  <a:latin typeface="Calibri" panose="020F0502020204030204" charset="0"/>
                  <a:ea typeface="宋体" panose="02010600030101010101" pitchFamily="2" charset="-122"/>
                </a:defRPr>
              </a:lvl1pPr>
              <a:lvl2pPr marL="742950" indent="-285750">
                <a:defRPr sz="1900">
                  <a:solidFill>
                    <a:schemeClr val="tx1"/>
                  </a:solidFill>
                  <a:latin typeface="Calibri" panose="020F0502020204030204" charset="0"/>
                  <a:ea typeface="宋体" panose="02010600030101010101" pitchFamily="2" charset="-122"/>
                </a:defRPr>
              </a:lvl2pPr>
              <a:lvl3pPr marL="1143000" indent="-228600">
                <a:defRPr sz="1900">
                  <a:solidFill>
                    <a:schemeClr val="tx1"/>
                  </a:solidFill>
                  <a:latin typeface="Calibri" panose="020F0502020204030204" charset="0"/>
                  <a:ea typeface="宋体" panose="02010600030101010101" pitchFamily="2" charset="-122"/>
                </a:defRPr>
              </a:lvl3pPr>
              <a:lvl4pPr marL="1600200" indent="-228600">
                <a:defRPr sz="1900">
                  <a:solidFill>
                    <a:schemeClr val="tx1"/>
                  </a:solidFill>
                  <a:latin typeface="Calibri" panose="020F0502020204030204" charset="0"/>
                  <a:ea typeface="宋体" panose="02010600030101010101" pitchFamily="2" charset="-122"/>
                </a:defRPr>
              </a:lvl4pPr>
              <a:lvl5pPr marL="2057400" indent="-228600">
                <a:defRPr sz="1900">
                  <a:solidFill>
                    <a:schemeClr val="tx1"/>
                  </a:solidFill>
                  <a:latin typeface="Calibri" panose="020F0502020204030204" charset="0"/>
                  <a:ea typeface="宋体" panose="02010600030101010101" pitchFamily="2" charset="-122"/>
                </a:defRPr>
              </a:lvl5pPr>
              <a:lvl6pPr marL="25146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6pPr>
              <a:lvl7pPr marL="29718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7pPr>
              <a:lvl8pPr marL="34290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8pPr>
              <a:lvl9pPr marL="38862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9pPr>
            </a:lstStyle>
            <a:p>
              <a:pPr algn="ctr" eaLnBrk="1" hangingPunct="1"/>
              <a:r>
                <a:rPr lang="en-US" altLang="zh-CN" sz="2800" dirty="0">
                  <a:solidFill>
                    <a:schemeClr val="bg1"/>
                  </a:solidFill>
                  <a:latin typeface="+mn-lt"/>
                  <a:ea typeface="+mn-ea"/>
                  <a:cs typeface="+mn-ea"/>
                  <a:sym typeface="+mn-lt"/>
                </a:rPr>
                <a:t>04</a:t>
              </a:r>
              <a:endParaRPr lang="zh-CN" altLang="en-US" sz="1600" dirty="0">
                <a:solidFill>
                  <a:schemeClr val="bg1"/>
                </a:solidFill>
                <a:latin typeface="+mn-lt"/>
                <a:ea typeface="+mn-ea"/>
                <a:cs typeface="+mn-ea"/>
                <a:sym typeface="+mn-lt"/>
              </a:endParaRPr>
            </a:p>
          </p:txBody>
        </p:sp>
      </p:grpSp>
      <p:sp>
        <p:nvSpPr>
          <p:cNvPr id="33" name="TextBox 11"/>
          <p:cNvSpPr txBox="1">
            <a:spLocks noChangeArrowheads="1"/>
          </p:cNvSpPr>
          <p:nvPr>
            <p:custDataLst>
              <p:tags r:id="rId17"/>
            </p:custDataLst>
          </p:nvPr>
        </p:nvSpPr>
        <p:spPr bwMode="auto">
          <a:xfrm flipH="1">
            <a:off x="2463215" y="4663556"/>
            <a:ext cx="1502726" cy="306705"/>
          </a:xfrm>
          <a:prstGeom prst="rect">
            <a:avLst/>
          </a:prstGeom>
          <a:noFill/>
          <a:ln>
            <a:noFill/>
          </a:ln>
          <a:effec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285750" indent="-285750" eaLnBrk="1" fontAlgn="auto" hangingPunct="1">
              <a:spcBef>
                <a:spcPts val="0"/>
              </a:spcBef>
              <a:spcAft>
                <a:spcPts val="0"/>
              </a:spcAft>
              <a:buClr>
                <a:srgbClr val="C00000"/>
              </a:buClr>
              <a:buFont typeface="Wingdings" panose="05000000000000000000" pitchFamily="2" charset="2"/>
              <a:buChar char="n"/>
              <a:defRPr/>
            </a:pPr>
            <a:r>
              <a:rPr sz="1400" b="1" kern="0" dirty="0">
                <a:solidFill>
                  <a:schemeClr val="tx1">
                    <a:lumMod val="65000"/>
                    <a:lumOff val="35000"/>
                  </a:schemeClr>
                </a:solidFill>
                <a:latin typeface="+mn-lt"/>
                <a:ea typeface="+mn-ea"/>
                <a:cs typeface="+mn-ea"/>
                <a:sym typeface="+mn-lt"/>
              </a:rPr>
              <a:t>升华情感</a:t>
            </a:r>
            <a:endParaRPr sz="1400" b="1" kern="0" dirty="0">
              <a:solidFill>
                <a:schemeClr val="tx1">
                  <a:lumMod val="65000"/>
                  <a:lumOff val="35000"/>
                </a:schemeClr>
              </a:solidFill>
              <a:latin typeface="+mn-lt"/>
              <a:ea typeface="+mn-ea"/>
              <a:cs typeface="+mn-ea"/>
              <a:sym typeface="+mn-lt"/>
            </a:endParaRPr>
          </a:p>
        </p:txBody>
      </p:sp>
      <p:sp>
        <p:nvSpPr>
          <p:cNvPr id="35" name="TextBox 11"/>
          <p:cNvSpPr txBox="1">
            <a:spLocks noChangeArrowheads="1"/>
          </p:cNvSpPr>
          <p:nvPr>
            <p:custDataLst>
              <p:tags r:id="rId18"/>
            </p:custDataLst>
          </p:nvPr>
        </p:nvSpPr>
        <p:spPr bwMode="auto">
          <a:xfrm flipH="1">
            <a:off x="4266863" y="5200246"/>
            <a:ext cx="1628775" cy="306705"/>
          </a:xfrm>
          <a:prstGeom prst="rect">
            <a:avLst/>
          </a:prstGeom>
          <a:noFill/>
          <a:ln>
            <a:noFill/>
          </a:ln>
          <a:effec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285750" indent="-285750" eaLnBrk="1" fontAlgn="auto" hangingPunct="1">
              <a:spcBef>
                <a:spcPts val="0"/>
              </a:spcBef>
              <a:spcAft>
                <a:spcPts val="0"/>
              </a:spcAft>
              <a:buClr>
                <a:srgbClr val="C00000"/>
              </a:buClr>
              <a:buFont typeface="Wingdings" panose="05000000000000000000" pitchFamily="2" charset="2"/>
              <a:buChar char="n"/>
              <a:defRPr/>
            </a:pPr>
            <a:r>
              <a:rPr sz="1400" b="1" kern="0" dirty="0">
                <a:solidFill>
                  <a:schemeClr val="tx1">
                    <a:lumMod val="65000"/>
                    <a:lumOff val="35000"/>
                  </a:schemeClr>
                </a:solidFill>
                <a:latin typeface="+mn-lt"/>
                <a:ea typeface="+mn-ea"/>
                <a:cs typeface="+mn-ea"/>
                <a:sym typeface="+mn-lt"/>
              </a:rPr>
              <a:t>转移注意力</a:t>
            </a:r>
            <a:endParaRPr sz="1400" b="1" kern="0" dirty="0">
              <a:solidFill>
                <a:schemeClr val="tx1">
                  <a:lumMod val="65000"/>
                  <a:lumOff val="35000"/>
                </a:schemeClr>
              </a:solidFill>
              <a:latin typeface="+mn-lt"/>
              <a:ea typeface="+mn-ea"/>
              <a:cs typeface="+mn-ea"/>
              <a:sym typeface="+mn-lt"/>
            </a:endParaRPr>
          </a:p>
        </p:txBody>
      </p:sp>
      <p:sp>
        <p:nvSpPr>
          <p:cNvPr id="14" name="TextBox 11"/>
          <p:cNvSpPr txBox="1">
            <a:spLocks noChangeArrowheads="1"/>
          </p:cNvSpPr>
          <p:nvPr>
            <p:custDataLst>
              <p:tags r:id="rId19"/>
            </p:custDataLst>
          </p:nvPr>
        </p:nvSpPr>
        <p:spPr bwMode="auto">
          <a:xfrm flipH="1">
            <a:off x="6139079" y="4532472"/>
            <a:ext cx="1628775" cy="306705"/>
          </a:xfrm>
          <a:prstGeom prst="rect">
            <a:avLst/>
          </a:prstGeom>
          <a:noFill/>
          <a:ln>
            <a:noFill/>
          </a:ln>
          <a:effec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285750" indent="-285750" eaLnBrk="1" fontAlgn="auto" hangingPunct="1">
              <a:spcBef>
                <a:spcPts val="0"/>
              </a:spcBef>
              <a:spcAft>
                <a:spcPts val="0"/>
              </a:spcAft>
              <a:buClr>
                <a:srgbClr val="C00000"/>
              </a:buClr>
              <a:buFont typeface="Wingdings" panose="05000000000000000000" pitchFamily="2" charset="2"/>
              <a:buChar char="n"/>
              <a:defRPr/>
            </a:pPr>
            <a:r>
              <a:rPr sz="1400" b="1" kern="0" dirty="0">
                <a:solidFill>
                  <a:schemeClr val="tx1">
                    <a:lumMod val="65000"/>
                    <a:lumOff val="35000"/>
                  </a:schemeClr>
                </a:solidFill>
                <a:latin typeface="+mn-lt"/>
                <a:ea typeface="+mn-ea"/>
                <a:cs typeface="+mn-ea"/>
                <a:sym typeface="+mn-lt"/>
              </a:rPr>
              <a:t>学会幽默</a:t>
            </a:r>
            <a:endParaRPr sz="1400" b="1" kern="0" dirty="0">
              <a:solidFill>
                <a:schemeClr val="tx1">
                  <a:lumMod val="65000"/>
                  <a:lumOff val="35000"/>
                </a:schemeClr>
              </a:solidFill>
              <a:latin typeface="+mn-lt"/>
              <a:ea typeface="+mn-ea"/>
              <a:cs typeface="+mn-ea"/>
              <a:sym typeface="+mn-lt"/>
            </a:endParaRPr>
          </a:p>
        </p:txBody>
      </p:sp>
      <p:sp>
        <p:nvSpPr>
          <p:cNvPr id="15" name="TextBox 11"/>
          <p:cNvSpPr txBox="1">
            <a:spLocks noChangeArrowheads="1"/>
          </p:cNvSpPr>
          <p:nvPr>
            <p:custDataLst>
              <p:tags r:id="rId20"/>
            </p:custDataLst>
          </p:nvPr>
        </p:nvSpPr>
        <p:spPr bwMode="auto">
          <a:xfrm flipH="1">
            <a:off x="8155305" y="5054600"/>
            <a:ext cx="1720850" cy="306705"/>
          </a:xfrm>
          <a:prstGeom prst="rect">
            <a:avLst/>
          </a:prstGeom>
          <a:noFill/>
          <a:ln>
            <a:noFill/>
          </a:ln>
          <a:effec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285750" indent="-285750" algn="just" eaLnBrk="1" fontAlgn="auto" hangingPunct="1">
              <a:spcBef>
                <a:spcPts val="0"/>
              </a:spcBef>
              <a:spcAft>
                <a:spcPts val="0"/>
              </a:spcAft>
              <a:buClr>
                <a:srgbClr val="C00000"/>
              </a:buClr>
              <a:buFont typeface="Wingdings" panose="05000000000000000000" pitchFamily="2" charset="2"/>
              <a:buChar char="n"/>
              <a:defRPr/>
            </a:pPr>
            <a:r>
              <a:rPr sz="1400" b="1" kern="0" dirty="0">
                <a:solidFill>
                  <a:schemeClr val="tx1">
                    <a:lumMod val="65000"/>
                    <a:lumOff val="35000"/>
                  </a:schemeClr>
                </a:solidFill>
                <a:latin typeface="+mn-lt"/>
                <a:ea typeface="+mn-ea"/>
                <a:cs typeface="+mn-ea"/>
                <a:sym typeface="+mn-lt"/>
              </a:rPr>
              <a:t>体谅他人</a:t>
            </a:r>
            <a:endParaRPr sz="1400" b="1" kern="0" dirty="0">
              <a:solidFill>
                <a:schemeClr val="tx1">
                  <a:lumMod val="65000"/>
                  <a:lumOff val="35000"/>
                </a:schemeClr>
              </a:solidFill>
              <a:latin typeface="+mn-lt"/>
              <a:ea typeface="+mn-ea"/>
              <a:cs typeface="+mn-ea"/>
              <a:sym typeface="+mn-lt"/>
            </a:endParaRPr>
          </a:p>
        </p:txBody>
      </p:sp>
      <p:sp>
        <p:nvSpPr>
          <p:cNvPr id="16" name="矩形 15"/>
          <p:cNvSpPr/>
          <p:nvPr/>
        </p:nvSpPr>
        <p:spPr>
          <a:xfrm>
            <a:off x="1505585" y="1205865"/>
            <a:ext cx="9180830" cy="1198880"/>
          </a:xfrm>
          <a:prstGeom prst="rect">
            <a:avLst/>
          </a:prstGeom>
        </p:spPr>
        <p:txBody>
          <a:bodyPr wrap="square">
            <a:spAutoFit/>
          </a:bodyPr>
          <a:p>
            <a:pPr lvl="0" algn="just">
              <a:lnSpc>
                <a:spcPct val="150000"/>
              </a:lnSpc>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情绪是影响身心健康和学习的重要因素，因此要保持身心健康和良好的学习状态就要拥有健康的情绪，学做情绪的主人，不做情绪的奴隶，用理智的力量去抑制情绪的冲动。要及时疏导已形成的消极情绪，解除精神的压力。那么怎样才能正确地进行情绪疏导呢？</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300"/>
                                        <p:tgtEl>
                                          <p:spTgt spid="17"/>
                                        </p:tgtEl>
                                        <p:attrNameLst>
                                          <p:attrName>ppt_y</p:attrName>
                                        </p:attrNameLst>
                                      </p:cBhvr>
                                      <p:tavLst>
                                        <p:tav tm="0">
                                          <p:val>
                                            <p:strVal val="#ppt_y+#ppt_h*1.125000"/>
                                          </p:val>
                                        </p:tav>
                                        <p:tav tm="100000">
                                          <p:val>
                                            <p:strVal val="#ppt_y"/>
                                          </p:val>
                                        </p:tav>
                                      </p:tavLst>
                                    </p:anim>
                                    <p:animEffect transition="in" filter="wipe(up)">
                                      <p:cBhvr>
                                        <p:cTn id="8" dur="300"/>
                                        <p:tgtEl>
                                          <p:spTgt spid="17"/>
                                        </p:tgtEl>
                                      </p:cBhvr>
                                    </p:animEffect>
                                  </p:childTnLst>
                                </p:cTn>
                              </p:par>
                            </p:childTnLst>
                          </p:cTn>
                        </p:par>
                        <p:par>
                          <p:cTn id="9" fill="hold">
                            <p:stCondLst>
                              <p:cond delay="500"/>
                            </p:stCondLst>
                            <p:childTnLst>
                              <p:par>
                                <p:cTn id="10" presetID="47" presetClass="entr" presetSubtype="0" fill="hold" grpId="0" nodeType="afterEffect">
                                  <p:stCondLst>
                                    <p:cond delay="0"/>
                                  </p:stCondLst>
                                  <p:childTnLst>
                                    <p:set>
                                      <p:cBhvr>
                                        <p:cTn id="11" dur="1" fill="hold">
                                          <p:stCondLst>
                                            <p:cond delay="0"/>
                                          </p:stCondLst>
                                        </p:cTn>
                                        <p:tgtEl>
                                          <p:spTgt spid="33"/>
                                        </p:tgtEl>
                                        <p:attrNameLst>
                                          <p:attrName>style.visibility</p:attrName>
                                        </p:attrNameLst>
                                      </p:cBhvr>
                                      <p:to>
                                        <p:strVal val="visible"/>
                                      </p:to>
                                    </p:set>
                                    <p:animEffect transition="in" filter="fade">
                                      <p:cBhvr>
                                        <p:cTn id="12" dur="500"/>
                                        <p:tgtEl>
                                          <p:spTgt spid="33"/>
                                        </p:tgtEl>
                                      </p:cBhvr>
                                    </p:animEffect>
                                    <p:anim calcmode="lin" valueType="num">
                                      <p:cBhvr>
                                        <p:cTn id="13" dur="500" fill="hold"/>
                                        <p:tgtEl>
                                          <p:spTgt spid="33"/>
                                        </p:tgtEl>
                                        <p:attrNameLst>
                                          <p:attrName>ppt_x</p:attrName>
                                        </p:attrNameLst>
                                      </p:cBhvr>
                                      <p:tavLst>
                                        <p:tav tm="0">
                                          <p:val>
                                            <p:strVal val="#ppt_x"/>
                                          </p:val>
                                        </p:tav>
                                        <p:tav tm="100000">
                                          <p:val>
                                            <p:strVal val="#ppt_x"/>
                                          </p:val>
                                        </p:tav>
                                      </p:tavLst>
                                    </p:anim>
                                    <p:anim calcmode="lin" valueType="num">
                                      <p:cBhvr>
                                        <p:cTn id="14" dur="500" fill="hold"/>
                                        <p:tgtEl>
                                          <p:spTgt spid="33"/>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12" presetClass="entr" presetSubtype="4" fill="hold" nodeType="afterEffect">
                                  <p:stCondLst>
                                    <p:cond delay="0"/>
                                  </p:stCondLst>
                                  <p:childTnLst>
                                    <p:set>
                                      <p:cBhvr>
                                        <p:cTn id="17" dur="1" fill="hold">
                                          <p:stCondLst>
                                            <p:cond delay="0"/>
                                          </p:stCondLst>
                                        </p:cTn>
                                        <p:tgtEl>
                                          <p:spTgt spid="20"/>
                                        </p:tgtEl>
                                        <p:attrNameLst>
                                          <p:attrName>style.visibility</p:attrName>
                                        </p:attrNameLst>
                                      </p:cBhvr>
                                      <p:to>
                                        <p:strVal val="visible"/>
                                      </p:to>
                                    </p:set>
                                    <p:anim calcmode="lin" valueType="num">
                                      <p:cBhvr additive="base">
                                        <p:cTn id="18" dur="300"/>
                                        <p:tgtEl>
                                          <p:spTgt spid="20"/>
                                        </p:tgtEl>
                                        <p:attrNameLst>
                                          <p:attrName>ppt_y</p:attrName>
                                        </p:attrNameLst>
                                      </p:cBhvr>
                                      <p:tavLst>
                                        <p:tav tm="0">
                                          <p:val>
                                            <p:strVal val="#ppt_y+#ppt_h*1.125000"/>
                                          </p:val>
                                        </p:tav>
                                        <p:tav tm="100000">
                                          <p:val>
                                            <p:strVal val="#ppt_y"/>
                                          </p:val>
                                        </p:tav>
                                      </p:tavLst>
                                    </p:anim>
                                    <p:animEffect transition="in" filter="wipe(up)">
                                      <p:cBhvr>
                                        <p:cTn id="19" dur="300"/>
                                        <p:tgtEl>
                                          <p:spTgt spid="20"/>
                                        </p:tgtEl>
                                      </p:cBhvr>
                                    </p:animEffect>
                                  </p:childTnLst>
                                </p:cTn>
                              </p:par>
                            </p:childTnLst>
                          </p:cTn>
                        </p:par>
                        <p:par>
                          <p:cTn id="20" fill="hold">
                            <p:stCondLst>
                              <p:cond delay="1500"/>
                            </p:stCondLst>
                            <p:childTnLst>
                              <p:par>
                                <p:cTn id="21" presetID="47" presetClass="entr" presetSubtype="0" fill="hold" grpId="0" nodeType="afterEffect">
                                  <p:stCondLst>
                                    <p:cond delay="0"/>
                                  </p:stCondLst>
                                  <p:childTnLst>
                                    <p:set>
                                      <p:cBhvr>
                                        <p:cTn id="22" dur="1" fill="hold">
                                          <p:stCondLst>
                                            <p:cond delay="0"/>
                                          </p:stCondLst>
                                        </p:cTn>
                                        <p:tgtEl>
                                          <p:spTgt spid="35"/>
                                        </p:tgtEl>
                                        <p:attrNameLst>
                                          <p:attrName>style.visibility</p:attrName>
                                        </p:attrNameLst>
                                      </p:cBhvr>
                                      <p:to>
                                        <p:strVal val="visible"/>
                                      </p:to>
                                    </p:set>
                                    <p:animEffect transition="in" filter="fade">
                                      <p:cBhvr>
                                        <p:cTn id="23" dur="500"/>
                                        <p:tgtEl>
                                          <p:spTgt spid="35"/>
                                        </p:tgtEl>
                                      </p:cBhvr>
                                    </p:animEffect>
                                    <p:anim calcmode="lin" valueType="num">
                                      <p:cBhvr>
                                        <p:cTn id="24" dur="500" fill="hold"/>
                                        <p:tgtEl>
                                          <p:spTgt spid="35"/>
                                        </p:tgtEl>
                                        <p:attrNameLst>
                                          <p:attrName>ppt_x</p:attrName>
                                        </p:attrNameLst>
                                      </p:cBhvr>
                                      <p:tavLst>
                                        <p:tav tm="0">
                                          <p:val>
                                            <p:strVal val="#ppt_x"/>
                                          </p:val>
                                        </p:tav>
                                        <p:tav tm="100000">
                                          <p:val>
                                            <p:strVal val="#ppt_x"/>
                                          </p:val>
                                        </p:tav>
                                      </p:tavLst>
                                    </p:anim>
                                    <p:anim calcmode="lin" valueType="num">
                                      <p:cBhvr>
                                        <p:cTn id="25" dur="500" fill="hold"/>
                                        <p:tgtEl>
                                          <p:spTgt spid="35"/>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12" presetClass="entr" presetSubtype="4" fill="hold" nodeType="afterEffect">
                                  <p:stCondLst>
                                    <p:cond delay="0"/>
                                  </p:stCondLst>
                                  <p:childTnLst>
                                    <p:set>
                                      <p:cBhvr>
                                        <p:cTn id="28" dur="1" fill="hold">
                                          <p:stCondLst>
                                            <p:cond delay="0"/>
                                          </p:stCondLst>
                                        </p:cTn>
                                        <p:tgtEl>
                                          <p:spTgt spid="23"/>
                                        </p:tgtEl>
                                        <p:attrNameLst>
                                          <p:attrName>style.visibility</p:attrName>
                                        </p:attrNameLst>
                                      </p:cBhvr>
                                      <p:to>
                                        <p:strVal val="visible"/>
                                      </p:to>
                                    </p:set>
                                    <p:anim calcmode="lin" valueType="num">
                                      <p:cBhvr additive="base">
                                        <p:cTn id="29" dur="300"/>
                                        <p:tgtEl>
                                          <p:spTgt spid="23"/>
                                        </p:tgtEl>
                                        <p:attrNameLst>
                                          <p:attrName>ppt_y</p:attrName>
                                        </p:attrNameLst>
                                      </p:cBhvr>
                                      <p:tavLst>
                                        <p:tav tm="0">
                                          <p:val>
                                            <p:strVal val="#ppt_y+#ppt_h*1.125000"/>
                                          </p:val>
                                        </p:tav>
                                        <p:tav tm="100000">
                                          <p:val>
                                            <p:strVal val="#ppt_y"/>
                                          </p:val>
                                        </p:tav>
                                      </p:tavLst>
                                    </p:anim>
                                    <p:animEffect transition="in" filter="wipe(up)">
                                      <p:cBhvr>
                                        <p:cTn id="30" dur="300"/>
                                        <p:tgtEl>
                                          <p:spTgt spid="23"/>
                                        </p:tgtEl>
                                      </p:cBhvr>
                                    </p:animEffect>
                                  </p:childTnLst>
                                </p:cTn>
                              </p:par>
                            </p:childTnLst>
                          </p:cTn>
                        </p:par>
                        <p:par>
                          <p:cTn id="31" fill="hold">
                            <p:stCondLst>
                              <p:cond delay="2500"/>
                            </p:stCondLst>
                            <p:childTnLst>
                              <p:par>
                                <p:cTn id="32" presetID="47" presetClass="entr" presetSubtype="0" fill="hold" grpId="0" nodeType="after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fade">
                                      <p:cBhvr>
                                        <p:cTn id="34" dur="500"/>
                                        <p:tgtEl>
                                          <p:spTgt spid="14"/>
                                        </p:tgtEl>
                                      </p:cBhvr>
                                    </p:animEffect>
                                    <p:anim calcmode="lin" valueType="num">
                                      <p:cBhvr>
                                        <p:cTn id="35" dur="500" fill="hold"/>
                                        <p:tgtEl>
                                          <p:spTgt spid="14"/>
                                        </p:tgtEl>
                                        <p:attrNameLst>
                                          <p:attrName>ppt_x</p:attrName>
                                        </p:attrNameLst>
                                      </p:cBhvr>
                                      <p:tavLst>
                                        <p:tav tm="0">
                                          <p:val>
                                            <p:strVal val="#ppt_x"/>
                                          </p:val>
                                        </p:tav>
                                        <p:tav tm="100000">
                                          <p:val>
                                            <p:strVal val="#ppt_x"/>
                                          </p:val>
                                        </p:tav>
                                      </p:tavLst>
                                    </p:anim>
                                    <p:anim calcmode="lin" valueType="num">
                                      <p:cBhvr>
                                        <p:cTn id="36" dur="500" fill="hold"/>
                                        <p:tgtEl>
                                          <p:spTgt spid="14"/>
                                        </p:tgtEl>
                                        <p:attrNameLst>
                                          <p:attrName>ppt_y</p:attrName>
                                        </p:attrNameLst>
                                      </p:cBhvr>
                                      <p:tavLst>
                                        <p:tav tm="0">
                                          <p:val>
                                            <p:strVal val="#ppt_y-.1"/>
                                          </p:val>
                                        </p:tav>
                                        <p:tav tm="100000">
                                          <p:val>
                                            <p:strVal val="#ppt_y"/>
                                          </p:val>
                                        </p:tav>
                                      </p:tavLst>
                                    </p:anim>
                                  </p:childTnLst>
                                </p:cTn>
                              </p:par>
                            </p:childTnLst>
                          </p:cTn>
                        </p:par>
                        <p:par>
                          <p:cTn id="37" fill="hold">
                            <p:stCondLst>
                              <p:cond delay="3000"/>
                            </p:stCondLst>
                            <p:childTnLst>
                              <p:par>
                                <p:cTn id="38" presetID="12" presetClass="entr" presetSubtype="4" fill="hold" nodeType="afterEffect">
                                  <p:stCondLst>
                                    <p:cond delay="0"/>
                                  </p:stCondLst>
                                  <p:childTnLst>
                                    <p:set>
                                      <p:cBhvr>
                                        <p:cTn id="39" dur="1" fill="hold">
                                          <p:stCondLst>
                                            <p:cond delay="0"/>
                                          </p:stCondLst>
                                        </p:cTn>
                                        <p:tgtEl>
                                          <p:spTgt spid="29"/>
                                        </p:tgtEl>
                                        <p:attrNameLst>
                                          <p:attrName>style.visibility</p:attrName>
                                        </p:attrNameLst>
                                      </p:cBhvr>
                                      <p:to>
                                        <p:strVal val="visible"/>
                                      </p:to>
                                    </p:set>
                                    <p:anim calcmode="lin" valueType="num">
                                      <p:cBhvr additive="base">
                                        <p:cTn id="40" dur="300"/>
                                        <p:tgtEl>
                                          <p:spTgt spid="29"/>
                                        </p:tgtEl>
                                        <p:attrNameLst>
                                          <p:attrName>ppt_y</p:attrName>
                                        </p:attrNameLst>
                                      </p:cBhvr>
                                      <p:tavLst>
                                        <p:tav tm="0">
                                          <p:val>
                                            <p:strVal val="#ppt_y+#ppt_h*1.125000"/>
                                          </p:val>
                                        </p:tav>
                                        <p:tav tm="100000">
                                          <p:val>
                                            <p:strVal val="#ppt_y"/>
                                          </p:val>
                                        </p:tav>
                                      </p:tavLst>
                                    </p:anim>
                                    <p:animEffect transition="in" filter="wipe(up)">
                                      <p:cBhvr>
                                        <p:cTn id="41" dur="300"/>
                                        <p:tgtEl>
                                          <p:spTgt spid="29"/>
                                        </p:tgtEl>
                                      </p:cBhvr>
                                    </p:animEffect>
                                  </p:childTnLst>
                                </p:cTn>
                              </p:par>
                            </p:childTnLst>
                          </p:cTn>
                        </p:par>
                        <p:par>
                          <p:cTn id="42" fill="hold">
                            <p:stCondLst>
                              <p:cond delay="3500"/>
                            </p:stCondLst>
                            <p:childTnLst>
                              <p:par>
                                <p:cTn id="43" presetID="47" presetClass="entr" presetSubtype="0" fill="hold" grpId="0" nodeType="after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fade">
                                      <p:cBhvr>
                                        <p:cTn id="45" dur="500"/>
                                        <p:tgtEl>
                                          <p:spTgt spid="15"/>
                                        </p:tgtEl>
                                      </p:cBhvr>
                                    </p:animEffect>
                                    <p:anim calcmode="lin" valueType="num">
                                      <p:cBhvr>
                                        <p:cTn id="46" dur="500" fill="hold"/>
                                        <p:tgtEl>
                                          <p:spTgt spid="15"/>
                                        </p:tgtEl>
                                        <p:attrNameLst>
                                          <p:attrName>ppt_x</p:attrName>
                                        </p:attrNameLst>
                                      </p:cBhvr>
                                      <p:tavLst>
                                        <p:tav tm="0">
                                          <p:val>
                                            <p:strVal val="#ppt_x"/>
                                          </p:val>
                                        </p:tav>
                                        <p:tav tm="100000">
                                          <p:val>
                                            <p:strVal val="#ppt_x"/>
                                          </p:val>
                                        </p:tav>
                                      </p:tavLst>
                                    </p:anim>
                                    <p:anim calcmode="lin" valueType="num">
                                      <p:cBhvr>
                                        <p:cTn id="47" dur="500" fill="hold"/>
                                        <p:tgtEl>
                                          <p:spTgt spid="15"/>
                                        </p:tgtEl>
                                        <p:attrNameLst>
                                          <p:attrName>ppt_y</p:attrName>
                                        </p:attrNameLst>
                                      </p:cBhvr>
                                      <p:tavLst>
                                        <p:tav tm="0">
                                          <p:val>
                                            <p:strVal val="#ppt_y-.1"/>
                                          </p:val>
                                        </p:tav>
                                        <p:tav tm="100000">
                                          <p:val>
                                            <p:strVal val="#ppt_y"/>
                                          </p:val>
                                        </p:tav>
                                      </p:tavLst>
                                    </p:anim>
                                  </p:childTnLst>
                                </p:cTn>
                              </p:par>
                            </p:childTnLst>
                          </p:cTn>
                        </p:par>
                        <p:par>
                          <p:cTn id="48" fill="hold">
                            <p:stCondLst>
                              <p:cond delay="4000"/>
                            </p:stCondLst>
                            <p:childTnLst>
                              <p:par>
                                <p:cTn id="49" presetID="22" presetClass="entr" presetSubtype="8" fill="hold" nodeType="afterEffect">
                                  <p:stCondLst>
                                    <p:cond delay="0"/>
                                  </p:stCondLst>
                                  <p:childTnLst>
                                    <p:set>
                                      <p:cBhvr>
                                        <p:cTn id="50" dur="1" fill="hold">
                                          <p:stCondLst>
                                            <p:cond delay="0"/>
                                          </p:stCondLst>
                                        </p:cTn>
                                        <p:tgtEl>
                                          <p:spTgt spid="8"/>
                                        </p:tgtEl>
                                        <p:attrNameLst>
                                          <p:attrName>style.visibility</p:attrName>
                                        </p:attrNameLst>
                                      </p:cBhvr>
                                      <p:to>
                                        <p:strVal val="visible"/>
                                      </p:to>
                                    </p:set>
                                    <p:animEffect transition="in" filter="wipe(left)">
                                      <p:cBhvr>
                                        <p:cTn id="51"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bldLvl="0" animBg="1"/>
      <p:bldP spid="35" grpId="0" bldLvl="0" animBg="1"/>
      <p:bldP spid="14" grpId="0" bldLvl="0" animBg="1"/>
      <p:bldP spid="15" grpId="0" bldLvl="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图片 1"/>
          <p:cNvPicPr>
            <a:picLocks noChangeAspect="1"/>
          </p:cNvPicPr>
          <p:nvPr/>
        </p:nvPicPr>
        <p:blipFill>
          <a:blip r:embed="rId1"/>
          <a:stretch>
            <a:fillRect/>
          </a:stretch>
        </p:blipFill>
        <p:spPr>
          <a:xfrm>
            <a:off x="3325014" y="1776631"/>
            <a:ext cx="4663301" cy="3805883"/>
          </a:xfrm>
          <a:prstGeom prst="rect">
            <a:avLst/>
          </a:prstGeom>
        </p:spPr>
      </p:pic>
      <p:sp>
        <p:nvSpPr>
          <p:cNvPr id="10" name="文本框 9"/>
          <p:cNvSpPr txBox="1"/>
          <p:nvPr/>
        </p:nvSpPr>
        <p:spPr>
          <a:xfrm>
            <a:off x="2393608" y="2824031"/>
            <a:ext cx="4455066" cy="923330"/>
          </a:xfrm>
          <a:prstGeom prst="rect">
            <a:avLst/>
          </a:prstGeom>
          <a:noFill/>
        </p:spPr>
        <p:txBody>
          <a:bodyPr wrap="none" rtlCol="0">
            <a:spAutoFit/>
          </a:bodyPr>
          <a:p>
            <a:r>
              <a:rPr kumimoji="1" lang="zh-CN" altLang="en-US" sz="5400" b="1">
                <a:cs typeface="+mn-ea"/>
                <a:sym typeface="+mn-lt"/>
              </a:rPr>
              <a:t>感谢您的观看</a:t>
            </a:r>
            <a:endParaRPr kumimoji="1" lang="zh-CN" altLang="en-US" sz="5400" b="1">
              <a:cs typeface="+mn-ea"/>
              <a:sym typeface="+mn-lt"/>
            </a:endParaRPr>
          </a:p>
        </p:txBody>
      </p:sp>
      <p:sp>
        <p:nvSpPr>
          <p:cNvPr id="18" name="文本框 17"/>
          <p:cNvSpPr txBox="1"/>
          <p:nvPr/>
        </p:nvSpPr>
        <p:spPr>
          <a:xfrm>
            <a:off x="4195459" y="3941097"/>
            <a:ext cx="3392275" cy="1015663"/>
          </a:xfrm>
          <a:prstGeom prst="rect">
            <a:avLst/>
          </a:prstGeom>
          <a:noFill/>
        </p:spPr>
        <p:txBody>
          <a:bodyPr wrap="none" rtlCol="0">
            <a:spAutoFit/>
          </a:bodyPr>
          <a:p>
            <a:r>
              <a:rPr kumimoji="1" lang="en-US" altLang="zh-CN" sz="6000" b="1">
                <a:solidFill>
                  <a:srgbClr val="FB0C46"/>
                </a:solidFill>
                <a:cs typeface="+mn-ea"/>
                <a:sym typeface="+mn-lt"/>
              </a:rPr>
              <a:t>THANKS</a:t>
            </a:r>
            <a:endParaRPr kumimoji="1" lang="zh-CN" altLang="en-US" sz="6000" b="1">
              <a:solidFill>
                <a:srgbClr val="FB0C46"/>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p:random/>
      </p:transition>
    </mc:Choice>
    <mc:Fallback>
      <p:transition spd="slow" advClick="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dissolve">
                                      <p:cBhvr>
                                        <p:cTn id="7" dur="500"/>
                                        <p:tgtEl>
                                          <p:spTgt spid="10"/>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dissolve">
                                      <p:cBhvr>
                                        <p:cTn id="10"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2560"/>
            <a:ext cx="12192000" cy="6832879"/>
          </a:xfrm>
          <a:prstGeom prst="rect">
            <a:avLst/>
          </a:prstGeom>
        </p:spPr>
      </p:pic>
      <p:pic>
        <p:nvPicPr>
          <p:cNvPr id="2" name="图片 1"/>
          <p:cNvPicPr>
            <a:picLocks noChangeAspect="1"/>
          </p:cNvPicPr>
          <p:nvPr/>
        </p:nvPicPr>
        <p:blipFill rotWithShape="1">
          <a:blip r:embed="rId2" cstate="print">
            <a:extLst>
              <a:ext uri="{28A0092B-C50C-407E-A947-70E740481C1C}">
                <a14:useLocalDpi xmlns:a14="http://schemas.microsoft.com/office/drawing/2010/main" val="0"/>
              </a:ext>
            </a:extLst>
          </a:blip>
          <a:srcRect t="19815" b="19815"/>
          <a:stretch>
            <a:fillRect/>
          </a:stretch>
        </p:blipFill>
        <p:spPr>
          <a:xfrm>
            <a:off x="1499083" y="653675"/>
            <a:ext cx="9193833" cy="5551918"/>
          </a:xfrm>
          <a:prstGeom prst="rect">
            <a:avLst/>
          </a:prstGeom>
        </p:spPr>
      </p:pic>
      <p:sp>
        <p:nvSpPr>
          <p:cNvPr id="6" name="矩形 5"/>
          <p:cNvSpPr/>
          <p:nvPr/>
        </p:nvSpPr>
        <p:spPr>
          <a:xfrm>
            <a:off x="2339089" y="2106539"/>
            <a:ext cx="827438" cy="1938992"/>
          </a:xfrm>
          <a:prstGeom prst="rect">
            <a:avLst/>
          </a:prstGeom>
        </p:spPr>
        <p:txBody>
          <a:bodyPr wrap="square">
            <a:spAutoFit/>
          </a:bodyPr>
          <a:lstStyle/>
          <a:p>
            <a:pPr algn="ctr"/>
            <a:r>
              <a:rPr lang="zh-CN" altLang="en-US" sz="6000" spc="-15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目录</a:t>
            </a:r>
            <a:endParaRPr lang="zh-CN" altLang="en-US" sz="6000" spc="-15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7" name="矩形 6"/>
          <p:cNvSpPr/>
          <p:nvPr/>
        </p:nvSpPr>
        <p:spPr>
          <a:xfrm rot="5400000">
            <a:off x="2361260" y="2833664"/>
            <a:ext cx="2132329" cy="461665"/>
          </a:xfrm>
          <a:prstGeom prst="rect">
            <a:avLst/>
          </a:prstGeom>
        </p:spPr>
        <p:txBody>
          <a:bodyPr wrap="square">
            <a:spAutoFit/>
          </a:bodyPr>
          <a:lstStyle/>
          <a:p>
            <a:pPr algn="dist"/>
            <a:r>
              <a:rPr lang="en-US" altLang="zh-CN" sz="240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CONTENTS</a:t>
            </a:r>
            <a:endParaRPr lang="zh-CN" altLang="en-US" sz="240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nvGrpSpPr>
          <p:cNvPr id="8" name="组合 7"/>
          <p:cNvGrpSpPr/>
          <p:nvPr>
            <p:custDataLst>
              <p:tags r:id="rId3"/>
            </p:custDataLst>
          </p:nvPr>
        </p:nvGrpSpPr>
        <p:grpSpPr>
          <a:xfrm>
            <a:off x="4366260" y="1675130"/>
            <a:ext cx="5129530" cy="3875313"/>
            <a:chOff x="3672533" y="1949364"/>
            <a:chExt cx="4988560" cy="2863854"/>
          </a:xfrm>
        </p:grpSpPr>
        <p:grpSp>
          <p:nvGrpSpPr>
            <p:cNvPr id="9" name="组合 8"/>
            <p:cNvGrpSpPr/>
            <p:nvPr/>
          </p:nvGrpSpPr>
          <p:grpSpPr>
            <a:xfrm>
              <a:off x="3672533" y="1949364"/>
              <a:ext cx="4988560" cy="2801510"/>
              <a:chOff x="2978495" y="2661138"/>
              <a:chExt cx="4988560" cy="2801510"/>
            </a:xfrm>
          </p:grpSpPr>
          <p:sp>
            <p:nvSpPr>
              <p:cNvPr id="15" name="椭圆 14"/>
              <p:cNvSpPr/>
              <p:nvPr>
                <p:custDataLst>
                  <p:tags r:id="rId4"/>
                </p:custDataLst>
              </p:nvPr>
            </p:nvSpPr>
            <p:spPr>
              <a:xfrm>
                <a:off x="2978495" y="2661138"/>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05</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6" name="文本框 15"/>
              <p:cNvSpPr txBox="1"/>
              <p:nvPr>
                <p:custDataLst>
                  <p:tags r:id="rId5"/>
                </p:custDataLst>
              </p:nvPr>
            </p:nvSpPr>
            <p:spPr>
              <a:xfrm>
                <a:off x="3821775" y="2730988"/>
                <a:ext cx="4145280" cy="612390"/>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项目五　激发兴趣　学会学习</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——大学生学习心理</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7" name="椭圆 16"/>
              <p:cNvSpPr/>
              <p:nvPr>
                <p:custDataLst>
                  <p:tags r:id="rId6"/>
                </p:custDataLst>
              </p:nvPr>
            </p:nvSpPr>
            <p:spPr>
              <a:xfrm>
                <a:off x="2978495" y="3388321"/>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06</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8" name="椭圆 17"/>
              <p:cNvSpPr/>
              <p:nvPr>
                <p:custDataLst>
                  <p:tags r:id="rId7"/>
                </p:custDataLst>
              </p:nvPr>
            </p:nvSpPr>
            <p:spPr>
              <a:xfrm>
                <a:off x="2978495" y="4115504"/>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07</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9" name="椭圆 18"/>
              <p:cNvSpPr/>
              <p:nvPr>
                <p:custDataLst>
                  <p:tags r:id="rId8"/>
                </p:custDataLst>
              </p:nvPr>
            </p:nvSpPr>
            <p:spPr>
              <a:xfrm>
                <a:off x="2978495" y="4842687"/>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08</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sp>
          <p:nvSpPr>
            <p:cNvPr id="12" name="文本框 11"/>
            <p:cNvSpPr txBox="1"/>
            <p:nvPr>
              <p:custDataLst>
                <p:tags r:id="rId9"/>
              </p:custDataLst>
            </p:nvPr>
          </p:nvSpPr>
          <p:spPr>
            <a:xfrm>
              <a:off x="4515762" y="2746462"/>
              <a:ext cx="4145280" cy="612390"/>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项目六　自我调适　快乐相伴</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——大学生情绪管理</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3" name="文本框 12"/>
            <p:cNvSpPr txBox="1"/>
            <p:nvPr>
              <p:custDataLst>
                <p:tags r:id="rId10"/>
              </p:custDataLst>
            </p:nvPr>
          </p:nvSpPr>
          <p:spPr>
            <a:xfrm>
              <a:off x="4515762" y="3473645"/>
              <a:ext cx="4145280" cy="612390"/>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项目七　你来我往　君子之交</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——大学生人际交往</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4" name="文本框 13"/>
            <p:cNvSpPr txBox="1"/>
            <p:nvPr>
              <p:custDataLst>
                <p:tags r:id="rId11"/>
              </p:custDataLst>
            </p:nvPr>
          </p:nvSpPr>
          <p:spPr>
            <a:xfrm>
              <a:off x="4515762" y="4200828"/>
              <a:ext cx="4145280" cy="612390"/>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项目八　解密爱情　健康恋爱</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——大学生恋爱与性心理</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pic>
        <p:nvPicPr>
          <p:cNvPr id="4" name="图片 3"/>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025547" y="3658048"/>
            <a:ext cx="3454522" cy="3454522"/>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2560"/>
            <a:ext cx="12192000" cy="6832879"/>
          </a:xfrm>
          <a:prstGeom prst="rect">
            <a:avLst/>
          </a:prstGeom>
        </p:spPr>
      </p:pic>
      <p:pic>
        <p:nvPicPr>
          <p:cNvPr id="2" name="图片 1"/>
          <p:cNvPicPr>
            <a:picLocks noChangeAspect="1"/>
          </p:cNvPicPr>
          <p:nvPr/>
        </p:nvPicPr>
        <p:blipFill rotWithShape="1">
          <a:blip r:embed="rId2" cstate="print">
            <a:extLst>
              <a:ext uri="{28A0092B-C50C-407E-A947-70E740481C1C}">
                <a14:useLocalDpi xmlns:a14="http://schemas.microsoft.com/office/drawing/2010/main" val="0"/>
              </a:ext>
            </a:extLst>
          </a:blip>
          <a:srcRect t="19815" b="19815"/>
          <a:stretch>
            <a:fillRect/>
          </a:stretch>
        </p:blipFill>
        <p:spPr>
          <a:xfrm>
            <a:off x="1499083" y="653040"/>
            <a:ext cx="9193833" cy="5551918"/>
          </a:xfrm>
          <a:prstGeom prst="rect">
            <a:avLst/>
          </a:prstGeom>
        </p:spPr>
      </p:pic>
      <p:sp>
        <p:nvSpPr>
          <p:cNvPr id="6" name="矩形 5"/>
          <p:cNvSpPr/>
          <p:nvPr/>
        </p:nvSpPr>
        <p:spPr>
          <a:xfrm>
            <a:off x="2339089" y="2106539"/>
            <a:ext cx="827438" cy="1938992"/>
          </a:xfrm>
          <a:prstGeom prst="rect">
            <a:avLst/>
          </a:prstGeom>
        </p:spPr>
        <p:txBody>
          <a:bodyPr wrap="square">
            <a:spAutoFit/>
          </a:bodyPr>
          <a:lstStyle/>
          <a:p>
            <a:pPr algn="ctr"/>
            <a:r>
              <a:rPr lang="zh-CN" altLang="en-US" sz="6000" spc="-15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目录</a:t>
            </a:r>
            <a:endParaRPr lang="zh-CN" altLang="en-US" sz="6000" spc="-15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7" name="矩形 6"/>
          <p:cNvSpPr/>
          <p:nvPr/>
        </p:nvSpPr>
        <p:spPr>
          <a:xfrm rot="5400000">
            <a:off x="2361260" y="2833664"/>
            <a:ext cx="2132329" cy="461665"/>
          </a:xfrm>
          <a:prstGeom prst="rect">
            <a:avLst/>
          </a:prstGeom>
        </p:spPr>
        <p:txBody>
          <a:bodyPr wrap="square">
            <a:spAutoFit/>
          </a:bodyPr>
          <a:lstStyle/>
          <a:p>
            <a:pPr algn="dist"/>
            <a:r>
              <a:rPr lang="en-US" altLang="zh-CN" sz="240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CONTENTS</a:t>
            </a:r>
            <a:endParaRPr lang="zh-CN" altLang="en-US" sz="240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nvGrpSpPr>
          <p:cNvPr id="8" name="组合 7"/>
          <p:cNvGrpSpPr/>
          <p:nvPr>
            <p:custDataLst>
              <p:tags r:id="rId3"/>
            </p:custDataLst>
          </p:nvPr>
        </p:nvGrpSpPr>
        <p:grpSpPr>
          <a:xfrm>
            <a:off x="4479925" y="2301875"/>
            <a:ext cx="5293360" cy="2839134"/>
            <a:chOff x="3672533" y="1949364"/>
            <a:chExt cx="5293360" cy="2337907"/>
          </a:xfrm>
        </p:grpSpPr>
        <p:grpSp>
          <p:nvGrpSpPr>
            <p:cNvPr id="9" name="组合 8"/>
            <p:cNvGrpSpPr/>
            <p:nvPr/>
          </p:nvGrpSpPr>
          <p:grpSpPr>
            <a:xfrm>
              <a:off x="3672533" y="1949364"/>
              <a:ext cx="5293360" cy="2165311"/>
              <a:chOff x="2978495" y="2661138"/>
              <a:chExt cx="5293360" cy="2165311"/>
            </a:xfrm>
          </p:grpSpPr>
          <p:sp>
            <p:nvSpPr>
              <p:cNvPr id="15" name="椭圆 14"/>
              <p:cNvSpPr/>
              <p:nvPr>
                <p:custDataLst>
                  <p:tags r:id="rId4"/>
                </p:custDataLst>
              </p:nvPr>
            </p:nvSpPr>
            <p:spPr>
              <a:xfrm>
                <a:off x="2978495" y="2661138"/>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09</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6" name="文本框 15"/>
              <p:cNvSpPr txBox="1"/>
              <p:nvPr>
                <p:custDataLst>
                  <p:tags r:id="rId5"/>
                </p:custDataLst>
              </p:nvPr>
            </p:nvSpPr>
            <p:spPr>
              <a:xfrm>
                <a:off x="3821775" y="2730988"/>
                <a:ext cx="4450080" cy="682379"/>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项目九　百折不摧　从容自若</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——大学生挫折应对与压力管理</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7" name="椭圆 16"/>
              <p:cNvSpPr/>
              <p:nvPr>
                <p:custDataLst>
                  <p:tags r:id="rId6"/>
                </p:custDataLst>
              </p:nvPr>
            </p:nvSpPr>
            <p:spPr>
              <a:xfrm>
                <a:off x="2978495" y="3388321"/>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10</a:t>
                </a:r>
                <a:endPar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8" name="椭圆 17"/>
              <p:cNvSpPr/>
              <p:nvPr>
                <p:custDataLst>
                  <p:tags r:id="rId7"/>
                </p:custDataLst>
              </p:nvPr>
            </p:nvSpPr>
            <p:spPr>
              <a:xfrm>
                <a:off x="2978495" y="4206488"/>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11</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sp>
          <p:nvSpPr>
            <p:cNvPr id="12" name="文本框 11"/>
            <p:cNvSpPr txBox="1"/>
            <p:nvPr>
              <p:custDataLst>
                <p:tags r:id="rId8"/>
              </p:custDataLst>
            </p:nvPr>
          </p:nvSpPr>
          <p:spPr>
            <a:xfrm>
              <a:off x="4515762" y="2812347"/>
              <a:ext cx="4145280" cy="682379"/>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项目十　认清利弊　健康上网</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——大学生网络心理管理</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3" name="文本框 12"/>
            <p:cNvSpPr txBox="1"/>
            <p:nvPr>
              <p:custDataLst>
                <p:tags r:id="rId9"/>
              </p:custDataLst>
            </p:nvPr>
          </p:nvSpPr>
          <p:spPr>
            <a:xfrm>
              <a:off x="4515762" y="3604892"/>
              <a:ext cx="4450080" cy="682379"/>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项目十一　珍爱生命　阳光成长</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——大学生生命教育与心理危机应对</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pic>
        <p:nvPicPr>
          <p:cNvPr id="4" name="图片 3"/>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025547" y="3658048"/>
            <a:ext cx="3454522" cy="3454522"/>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2560"/>
            <a:ext cx="12192000" cy="6832879"/>
          </a:xfrm>
          <a:prstGeom prst="rect">
            <a:avLst/>
          </a:prstGeom>
        </p:spPr>
      </p:pic>
      <p:pic>
        <p:nvPicPr>
          <p:cNvPr id="6" name="图片 5"/>
          <p:cNvPicPr>
            <a:picLocks noChangeAspect="1"/>
          </p:cNvPicPr>
          <p:nvPr/>
        </p:nvPicPr>
        <p:blipFill rotWithShape="1">
          <a:blip r:embed="rId2" cstate="print">
            <a:extLst>
              <a:ext uri="{28A0092B-C50C-407E-A947-70E740481C1C}">
                <a14:useLocalDpi xmlns:a14="http://schemas.microsoft.com/office/drawing/2010/main" val="0"/>
              </a:ext>
            </a:extLst>
          </a:blip>
          <a:srcRect b="15199"/>
          <a:stretch>
            <a:fillRect/>
          </a:stretch>
        </p:blipFill>
        <p:spPr>
          <a:xfrm>
            <a:off x="3254326" y="3704203"/>
            <a:ext cx="5259489" cy="3153797"/>
          </a:xfrm>
          <a:prstGeom prst="rect">
            <a:avLst/>
          </a:prstGeom>
        </p:spPr>
      </p:pic>
      <p:sp>
        <p:nvSpPr>
          <p:cNvPr id="9" name="矩形 8"/>
          <p:cNvSpPr/>
          <p:nvPr/>
        </p:nvSpPr>
        <p:spPr>
          <a:xfrm>
            <a:off x="5006322" y="1321634"/>
            <a:ext cx="2433356" cy="583565"/>
          </a:xfrm>
          <a:prstGeom prst="rect">
            <a:avLst/>
          </a:prstGeom>
        </p:spPr>
        <p:txBody>
          <a:bodyPr wrap="square">
            <a:spAutoFit/>
          </a:bodyPr>
          <a:lstStyle/>
          <a:p>
            <a:pPr algn="dist"/>
            <a:r>
              <a:rPr lang="en-US" altLang="zh-CN" sz="3200" b="1" dirty="0">
                <a:solidFill>
                  <a:schemeClr val="accent1"/>
                </a:solidFill>
                <a:latin typeface="思源宋体 CN" panose="02020400000000000000" pitchFamily="18" charset="-122"/>
                <a:ea typeface="思源宋体 CN" panose="02020400000000000000" pitchFamily="18" charset="-122"/>
                <a:sym typeface="思源宋体 CN" panose="02020400000000000000" pitchFamily="18" charset="-122"/>
              </a:rPr>
              <a:t>PART 06</a:t>
            </a:r>
            <a:endParaRPr lang="zh-CN" altLang="en-US" sz="3200" b="1" dirty="0">
              <a:solidFill>
                <a:schemeClr val="accent1"/>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0" name="矩形 9"/>
          <p:cNvSpPr/>
          <p:nvPr/>
        </p:nvSpPr>
        <p:spPr>
          <a:xfrm>
            <a:off x="2799080" y="1880235"/>
            <a:ext cx="7911465" cy="1106805"/>
          </a:xfrm>
          <a:prstGeom prst="rect">
            <a:avLst/>
          </a:prstGeom>
        </p:spPr>
        <p:txBody>
          <a:bodyPr wrap="square">
            <a:spAutoFit/>
          </a:bodyPr>
          <a:lstStyle/>
          <a:p>
            <a:pPr algn="ctr"/>
            <a:r>
              <a:rPr lang="zh-CN" altLang="en-US" sz="6600" spc="-150" dirty="0">
                <a:latin typeface="思源宋体 CN Heavy" panose="02020900000000000000" pitchFamily="18" charset="-122"/>
                <a:ea typeface="思源宋体 CN Heavy" panose="02020900000000000000" pitchFamily="18" charset="-122"/>
                <a:sym typeface="思源宋体 CN" panose="02020400000000000000" pitchFamily="18" charset="-122"/>
              </a:rPr>
              <a:t>自我调适　快乐相伴</a:t>
            </a:r>
            <a:endParaRPr lang="zh-CN" altLang="en-US" sz="6600" spc="-15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1" name="矩形: 圆角 9"/>
          <p:cNvSpPr/>
          <p:nvPr/>
        </p:nvSpPr>
        <p:spPr>
          <a:xfrm>
            <a:off x="3925129" y="3036663"/>
            <a:ext cx="4595735" cy="444699"/>
          </a:xfrm>
          <a:prstGeom prst="roundRect">
            <a:avLst>
              <a:gd name="adj" fmla="val 50000"/>
            </a:avLst>
          </a:prstGeom>
          <a:gradFill flip="none" rotWithShape="1">
            <a:gsLst>
              <a:gs pos="100000">
                <a:schemeClr val="accent1"/>
              </a:gs>
              <a:gs pos="0">
                <a:schemeClr val="accent2"/>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sz="2000" dirty="0">
                <a:solidFill>
                  <a:schemeClr val="bg1"/>
                </a:solidFill>
                <a:latin typeface="思源宋体 CN" panose="02020400000000000000" pitchFamily="18" charset="-122"/>
                <a:ea typeface="思源宋体 CN" panose="02020400000000000000" pitchFamily="18" charset="-122"/>
                <a:sym typeface="思源宋体 CN" panose="02020400000000000000" pitchFamily="18" charset="-122"/>
              </a:rPr>
              <a:t>大学生情绪管理</a:t>
            </a:r>
            <a:endParaRPr sz="2000" dirty="0">
              <a:solidFill>
                <a:schemeClr val="bg1"/>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strVal val="#ppt_w+.3"/>
                                          </p:val>
                                        </p:tav>
                                        <p:tav tm="100000">
                                          <p:val>
                                            <p:strVal val="#ppt_w"/>
                                          </p:val>
                                        </p:tav>
                                      </p:tavLst>
                                    </p:anim>
                                    <p:anim calcmode="lin" valueType="num">
                                      <p:cBhvr>
                                        <p:cTn id="8" dur="1000" fill="hold"/>
                                        <p:tgtEl>
                                          <p:spTgt spid="9"/>
                                        </p:tgtEl>
                                        <p:attrNameLst>
                                          <p:attrName>ppt_h</p:attrName>
                                        </p:attrNameLst>
                                      </p:cBhvr>
                                      <p:tavLst>
                                        <p:tav tm="0">
                                          <p:val>
                                            <p:strVal val="#ppt_h"/>
                                          </p:val>
                                        </p:tav>
                                        <p:tav tm="100000">
                                          <p:val>
                                            <p:strVal val="#ppt_h"/>
                                          </p:val>
                                        </p:tav>
                                      </p:tavLst>
                                    </p:anim>
                                    <p:animEffect transition="in" filter="fade">
                                      <p:cBhvr>
                                        <p:cTn id="9" dur="1000"/>
                                        <p:tgtEl>
                                          <p:spTgt spid="9"/>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barn(inVertical)">
                                      <p:cBhvr>
                                        <p:cTn id="14" dur="500"/>
                                        <p:tgtEl>
                                          <p:spTgt spid="10"/>
                                        </p:tgtEl>
                                      </p:cBhvr>
                                    </p:animEffect>
                                  </p:childTnLst>
                                </p:cTn>
                              </p:par>
                            </p:childTnLst>
                          </p:cTn>
                        </p:par>
                        <p:par>
                          <p:cTn id="15" fill="hold">
                            <p:stCondLst>
                              <p:cond delay="500"/>
                            </p:stCondLst>
                            <p:childTnLst>
                              <p:par>
                                <p:cTn id="16" presetID="30" presetClass="entr" presetSubtype="0" fill="hold" grpId="0" nodeType="after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800" decel="100000"/>
                                        <p:tgtEl>
                                          <p:spTgt spid="11"/>
                                        </p:tgtEl>
                                      </p:cBhvr>
                                    </p:animEffect>
                                    <p:anim calcmode="lin" valueType="num">
                                      <p:cBhvr>
                                        <p:cTn id="19" dur="800" decel="100000" fill="hold"/>
                                        <p:tgtEl>
                                          <p:spTgt spid="11"/>
                                        </p:tgtEl>
                                        <p:attrNameLst>
                                          <p:attrName>style.rotation</p:attrName>
                                        </p:attrNameLst>
                                      </p:cBhvr>
                                      <p:tavLst>
                                        <p:tav tm="0">
                                          <p:val>
                                            <p:fltVal val="-90"/>
                                          </p:val>
                                        </p:tav>
                                        <p:tav tm="100000">
                                          <p:val>
                                            <p:fltVal val="0"/>
                                          </p:val>
                                        </p:tav>
                                      </p:tavLst>
                                    </p:anim>
                                    <p:anim calcmode="lin" valueType="num">
                                      <p:cBhvr>
                                        <p:cTn id="20" dur="800" decel="100000" fill="hold"/>
                                        <p:tgtEl>
                                          <p:spTgt spid="11"/>
                                        </p:tgtEl>
                                        <p:attrNameLst>
                                          <p:attrName>ppt_x</p:attrName>
                                        </p:attrNameLst>
                                      </p:cBhvr>
                                      <p:tavLst>
                                        <p:tav tm="0">
                                          <p:val>
                                            <p:strVal val="#ppt_x+0.4"/>
                                          </p:val>
                                        </p:tav>
                                        <p:tav tm="100000">
                                          <p:val>
                                            <p:strVal val="#ppt_x-0.05"/>
                                          </p:val>
                                        </p:tav>
                                      </p:tavLst>
                                    </p:anim>
                                    <p:anim calcmode="lin" valueType="num">
                                      <p:cBhvr>
                                        <p:cTn id="21" dur="800" decel="100000" fill="hold"/>
                                        <p:tgtEl>
                                          <p:spTgt spid="11"/>
                                        </p:tgtEl>
                                        <p:attrNameLst>
                                          <p:attrName>ppt_y</p:attrName>
                                        </p:attrNameLst>
                                      </p:cBhvr>
                                      <p:tavLst>
                                        <p:tav tm="0">
                                          <p:val>
                                            <p:strVal val="#ppt_y-0.4"/>
                                          </p:val>
                                        </p:tav>
                                        <p:tav tm="100000">
                                          <p:val>
                                            <p:strVal val="#ppt_y+0.1"/>
                                          </p:val>
                                        </p:tav>
                                      </p:tavLst>
                                    </p:anim>
                                    <p:anim calcmode="lin" valueType="num">
                                      <p:cBhvr>
                                        <p:cTn id="22" dur="200" accel="100000" fill="hold">
                                          <p:stCondLst>
                                            <p:cond delay="800"/>
                                          </p:stCondLst>
                                        </p:cTn>
                                        <p:tgtEl>
                                          <p:spTgt spid="11"/>
                                        </p:tgtEl>
                                        <p:attrNameLst>
                                          <p:attrName>ppt_x</p:attrName>
                                        </p:attrNameLst>
                                      </p:cBhvr>
                                      <p:tavLst>
                                        <p:tav tm="0">
                                          <p:val>
                                            <p:strVal val="#ppt_x-0.05"/>
                                          </p:val>
                                        </p:tav>
                                        <p:tav tm="100000">
                                          <p:val>
                                            <p:strVal val="#ppt_x"/>
                                          </p:val>
                                        </p:tav>
                                      </p:tavLst>
                                    </p:anim>
                                    <p:anim calcmode="lin" valueType="num">
                                      <p:cBhvr>
                                        <p:cTn id="23" dur="200" accel="100000" fill="hold">
                                          <p:stCondLst>
                                            <p:cond delay="800"/>
                                          </p:stCondLst>
                                        </p:cTn>
                                        <p:tgtEl>
                                          <p:spTgt spid="11"/>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圆角 2"/>
          <p:cNvSpPr/>
          <p:nvPr/>
        </p:nvSpPr>
        <p:spPr>
          <a:xfrm>
            <a:off x="6361430" y="3107055"/>
            <a:ext cx="359664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一、认识情绪的实质</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pic>
        <p:nvPicPr>
          <p:cNvPr id="8" name="图片 7"/>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913765" y="1330960"/>
            <a:ext cx="4866640" cy="5123815"/>
          </a:xfrm>
          <a:prstGeom prst="rect">
            <a:avLst/>
          </a:prstGeom>
        </p:spPr>
      </p:pic>
      <p:sp>
        <p:nvSpPr>
          <p:cNvPr id="5" name="矩形 4"/>
          <p:cNvSpPr/>
          <p:nvPr/>
        </p:nvSpPr>
        <p:spPr>
          <a:xfrm>
            <a:off x="1035050" y="948055"/>
            <a:ext cx="9686925"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任务一　解读情绪密码：情绪概述</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4" name="矩形: 圆角 2"/>
          <p:cNvSpPr/>
          <p:nvPr/>
        </p:nvSpPr>
        <p:spPr>
          <a:xfrm>
            <a:off x="6361430" y="4034155"/>
            <a:ext cx="359664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二、情绪的功能</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2" name="矩形: 圆角 2"/>
          <p:cNvSpPr/>
          <p:nvPr/>
        </p:nvSpPr>
        <p:spPr>
          <a:xfrm>
            <a:off x="6361430" y="4961255"/>
            <a:ext cx="359664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三、情绪的分类</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barn(inVertical)">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barn(inVertical)">
                                      <p:cBhvr>
                                        <p:cTn id="19" dur="500"/>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grpId="0" nodeType="click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barn(inVertical)">
                                      <p:cBhvr>
                                        <p:cTn id="2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4" grpId="0" bldLvl="0" animBg="1"/>
      <p:bldP spid="2" grpId="0" bldLvl="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9" name="组合 8"/>
          <p:cNvGrpSpPr/>
          <p:nvPr/>
        </p:nvGrpSpPr>
        <p:grpSpPr>
          <a:xfrm>
            <a:off x="812165" y="1356360"/>
            <a:ext cx="6495415" cy="3968750"/>
            <a:chOff x="-380758" y="1213367"/>
            <a:chExt cx="7281707" cy="4123571"/>
          </a:xfrm>
        </p:grpSpPr>
        <p:sp>
          <p:nvSpPr>
            <p:cNvPr id="2" name="矩形 1"/>
            <p:cNvSpPr/>
            <p:nvPr/>
          </p:nvSpPr>
          <p:spPr>
            <a:xfrm>
              <a:off x="42804" y="1749766"/>
              <a:ext cx="6481566" cy="3164923"/>
            </a:xfrm>
            <a:prstGeom prst="rect">
              <a:avLst/>
            </a:prstGeom>
          </p:spPr>
          <p:txBody>
            <a:bodyPr wrap="square">
              <a:spAutoFit/>
            </a:bodyPr>
            <a:p>
              <a:pPr lvl="0" algn="just">
                <a:lnSpc>
                  <a:spcPct val="150000"/>
                </a:lnSpc>
                <a:spcBef>
                  <a:spcPts val="0"/>
                </a:spcBef>
                <a:spcAft>
                  <a:spcPts val="0"/>
                </a:spcAft>
              </a:pPr>
              <a:r>
                <a:rPr lang="zh-CN" altLang="en-US" sz="1600" b="1" dirty="0">
                  <a:solidFill>
                    <a:schemeClr val="accent1"/>
                  </a:solidFill>
                  <a:latin typeface="思源宋体 CN" panose="02020400000000000000" pitchFamily="18" charset="-122"/>
                  <a:ea typeface="思源宋体 CN" panose="02020400000000000000" pitchFamily="18" charset="-122"/>
                  <a:sym typeface="思源宋体 CN" panose="02020400000000000000" pitchFamily="18" charset="-122"/>
                </a:rPr>
                <a:t>（一）情绪的主观感受</a:t>
              </a:r>
              <a:endParaRPr lang="zh-CN" altLang="en-US" sz="1600" b="1" dirty="0">
                <a:solidFill>
                  <a:schemeClr val="accent1"/>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50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情绪的主观感受是指情绪反映了个体的需要是否获得满足以及满足的情况如何。当客观事物或情境符合主体的需要和愿望时，就能引起积极的、肯定的情绪和情感，如生活中遇到知己会感到欣慰，找到志同道合的情侣会感到幸福等；当客观事物或情境不符合主体的需要和愿望时，就会产生消极、否定的情绪和情感，如失去亲人感到伤心、悲痛等。由此可见，情绪是人们对环境中的某种客观事物和对象所持态度的身心体验。</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8" name="ïSlíďê"/>
            <p:cNvSpPr/>
            <p:nvPr/>
          </p:nvSpPr>
          <p:spPr>
            <a:xfrm>
              <a:off x="-380758" y="1213367"/>
              <a:ext cx="7281707" cy="4123571"/>
            </a:xfrm>
            <a:prstGeom prst="roundRect">
              <a:avLst>
                <a:gd name="adj" fmla="val 2268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sp>
        <p:nvSpPr>
          <p:cNvPr id="10" name="矩形 9"/>
          <p:cNvSpPr/>
          <p:nvPr/>
        </p:nvSpPr>
        <p:spPr>
          <a:xfrm>
            <a:off x="2664491" y="395904"/>
            <a:ext cx="6847237"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一、认识情绪的实质</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pic>
        <p:nvPicPr>
          <p:cNvPr id="11" name="图片 10"/>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7799764" y="1979273"/>
            <a:ext cx="4095750" cy="409575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par>
                                <p:cTn id="8" presetID="16" presetClass="entr" presetSubtype="21"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barn(inVertical)">
                                      <p:cBhvr>
                                        <p:cTn id="1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9" name="组合 8"/>
          <p:cNvGrpSpPr/>
          <p:nvPr/>
        </p:nvGrpSpPr>
        <p:grpSpPr>
          <a:xfrm>
            <a:off x="812165" y="1356360"/>
            <a:ext cx="6495415" cy="3968750"/>
            <a:chOff x="-380758" y="1213367"/>
            <a:chExt cx="7281707" cy="4123571"/>
          </a:xfrm>
        </p:grpSpPr>
        <p:sp>
          <p:nvSpPr>
            <p:cNvPr id="2" name="矩形 1"/>
            <p:cNvSpPr/>
            <p:nvPr/>
          </p:nvSpPr>
          <p:spPr>
            <a:xfrm>
              <a:off x="42804" y="1501032"/>
              <a:ext cx="6481566" cy="3548250"/>
            </a:xfrm>
            <a:prstGeom prst="rect">
              <a:avLst/>
            </a:prstGeom>
          </p:spPr>
          <p:txBody>
            <a:bodyPr wrap="square">
              <a:spAutoFit/>
            </a:bodyPr>
            <a:p>
              <a:pPr lvl="0" algn="just">
                <a:lnSpc>
                  <a:spcPct val="150000"/>
                </a:lnSpc>
                <a:spcBef>
                  <a:spcPts val="0"/>
                </a:spcBef>
                <a:spcAft>
                  <a:spcPts val="0"/>
                </a:spcAft>
              </a:pPr>
              <a:r>
                <a:rPr lang="zh-CN" altLang="en-US" sz="1600" b="1" dirty="0">
                  <a:solidFill>
                    <a:schemeClr val="accent1"/>
                  </a:solidFill>
                  <a:latin typeface="思源宋体 CN" panose="02020400000000000000" pitchFamily="18" charset="-122"/>
                  <a:ea typeface="思源宋体 CN" panose="02020400000000000000" pitchFamily="18" charset="-122"/>
                  <a:sym typeface="思源宋体 CN" panose="02020400000000000000" pitchFamily="18" charset="-122"/>
                </a:rPr>
                <a:t>（二）情绪的外在表</a:t>
              </a:r>
              <a:endParaRPr lang="zh-CN" altLang="en-US" sz="1600" b="1" dirty="0">
                <a:solidFill>
                  <a:schemeClr val="accent1"/>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50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情绪的外在表现是指个体在产生某种情绪体验时，一般会伴随着身体各个部位动作、姿势的变化，也就是身体语言，主要包括面部表情、体态表情和言语表情。当人们快乐时便会双眉舒展，眉开眼笑，甚至手舞足蹈；当人们愤怒时可能会满脸通红，紧握双拳，甚至怒发冲冠。人们在喜悦时音调稍高，言语速度快，语音高低差别大；愤怒时声音高而尖且带颤抖；悲哀时音调低沉，言语缓慢无力等。这种外显行为，可以帮助我们认识和判断他人的情绪状态，这种判断能力在人际交往中很有用。</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8" name="ïSlíďê"/>
            <p:cNvSpPr/>
            <p:nvPr/>
          </p:nvSpPr>
          <p:spPr>
            <a:xfrm>
              <a:off x="-380758" y="1213367"/>
              <a:ext cx="7281707" cy="4123571"/>
            </a:xfrm>
            <a:prstGeom prst="roundRect">
              <a:avLst>
                <a:gd name="adj" fmla="val 2268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sp>
        <p:nvSpPr>
          <p:cNvPr id="10" name="矩形 9"/>
          <p:cNvSpPr/>
          <p:nvPr/>
        </p:nvSpPr>
        <p:spPr>
          <a:xfrm>
            <a:off x="2664491" y="395904"/>
            <a:ext cx="6847237"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一、认识情绪的实质</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pic>
        <p:nvPicPr>
          <p:cNvPr id="11" name="图片 10"/>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7799764" y="1979273"/>
            <a:ext cx="4095750" cy="409575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par>
                                <p:cTn id="8" presetID="16" presetClass="entr" presetSubtype="21"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barn(inVertical)">
                                      <p:cBhvr>
                                        <p:cTn id="1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9" name="组合 8"/>
          <p:cNvGrpSpPr/>
          <p:nvPr/>
        </p:nvGrpSpPr>
        <p:grpSpPr>
          <a:xfrm>
            <a:off x="812165" y="1356360"/>
            <a:ext cx="6495415" cy="3968750"/>
            <a:chOff x="-380758" y="1213367"/>
            <a:chExt cx="7281707" cy="4123571"/>
          </a:xfrm>
        </p:grpSpPr>
        <p:sp>
          <p:nvSpPr>
            <p:cNvPr id="2" name="矩形 1"/>
            <p:cNvSpPr/>
            <p:nvPr/>
          </p:nvSpPr>
          <p:spPr>
            <a:xfrm>
              <a:off x="42804" y="1784074"/>
              <a:ext cx="6481566" cy="3164923"/>
            </a:xfrm>
            <a:prstGeom prst="rect">
              <a:avLst/>
            </a:prstGeom>
          </p:spPr>
          <p:txBody>
            <a:bodyPr wrap="square">
              <a:spAutoFit/>
            </a:bodyPr>
            <a:p>
              <a:pPr lvl="0" algn="just">
                <a:lnSpc>
                  <a:spcPct val="150000"/>
                </a:lnSpc>
                <a:spcBef>
                  <a:spcPts val="0"/>
                </a:spcBef>
                <a:spcAft>
                  <a:spcPts val="0"/>
                </a:spcAft>
              </a:pPr>
              <a:r>
                <a:rPr lang="zh-CN" altLang="en-US" sz="1600" b="1" dirty="0">
                  <a:solidFill>
                    <a:schemeClr val="accent1"/>
                  </a:solidFill>
                  <a:latin typeface="思源宋体 CN" panose="02020400000000000000" pitchFamily="18" charset="-122"/>
                  <a:ea typeface="思源宋体 CN" panose="02020400000000000000" pitchFamily="18" charset="-122"/>
                  <a:sym typeface="思源宋体 CN" panose="02020400000000000000" pitchFamily="18" charset="-122"/>
                </a:rPr>
                <a:t>（三）情绪的神经生理基础</a:t>
              </a:r>
              <a:endParaRPr lang="zh-CN" altLang="en-US" sz="1600" b="1" dirty="0">
                <a:solidFill>
                  <a:schemeClr val="accent1"/>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50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情绪的神经生理基础是指和情绪有着密切关系的许多内部器官的活动。</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50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情绪产生的前提条件必须是上述三方面同时存在，并且有一一对应的关系。当人们产生某种情绪体验时，身体内部也会发生相应的变化，任何一种情绪都伴随着一定程度的生理反应。例如，当人们恐惧时，心跳加快、呼吸急促、血压升高、肌肉紧张等。</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8" name="ïSlíďê"/>
            <p:cNvSpPr/>
            <p:nvPr/>
          </p:nvSpPr>
          <p:spPr>
            <a:xfrm>
              <a:off x="-380758" y="1213367"/>
              <a:ext cx="7281707" cy="4123571"/>
            </a:xfrm>
            <a:prstGeom prst="roundRect">
              <a:avLst>
                <a:gd name="adj" fmla="val 2268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sp>
        <p:nvSpPr>
          <p:cNvPr id="10" name="矩形 9"/>
          <p:cNvSpPr/>
          <p:nvPr/>
        </p:nvSpPr>
        <p:spPr>
          <a:xfrm>
            <a:off x="2664491" y="395904"/>
            <a:ext cx="6847237"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一、认识情绪的实质</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pic>
        <p:nvPicPr>
          <p:cNvPr id="11" name="图片 10"/>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7799764" y="1979273"/>
            <a:ext cx="4095750" cy="409575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par>
                                <p:cTn id="8" presetID="16" presetClass="entr" presetSubtype="21"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barn(inVertical)">
                                      <p:cBhvr>
                                        <p:cTn id="1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p="http://schemas.openxmlformats.org/presentationml/2006/main">
  <p:tag name="KSO_WM_DIAGRAM_VIRTUALLY_FRAME" val="{&quot;height&quot;:301.3450795915329,&quot;left&quot;:341.65,&quot;top&quot;:139.3,&quot;width&quot;:798.8524409448817}"/>
</p:tagLst>
</file>

<file path=ppt/tags/tag10.xml><?xml version="1.0" encoding="utf-8"?>
<p:tagLst xmlns:p="http://schemas.openxmlformats.org/presentationml/2006/main">
  <p:tag name="KSO_WM_DIAGRAM_VIRTUALLY_FRAME" val="{&quot;height&quot;:309.49273070594074,&quot;left&quot;:343.8,&quot;top&quot;:131.9,&quot;width&quot;:796.7024409448817}"/>
</p:tagLst>
</file>

<file path=ppt/tags/tag100.xml><?xml version="1.0" encoding="utf-8"?>
<p:tagLst xmlns:p="http://schemas.openxmlformats.org/presentationml/2006/main">
  <p:tag name="KSO_WM_DIAGRAM_VIRTUALLY_FRAME" val="{&quot;height&quot;:266.5731496062992,&quot;left&quot;:76.50393700787401,&quot;top&quot;:136.54503937007874,&quot;width&quot;:672.396062992126}"/>
</p:tagLst>
</file>

<file path=ppt/tags/tag101.xml><?xml version="1.0" encoding="utf-8"?>
<p:tagLst xmlns:p="http://schemas.openxmlformats.org/presentationml/2006/main">
  <p:tag name="KSO_WM_DIAGRAM_VIRTUALLY_FRAME" val="{&quot;height&quot;:266.5731496062992,&quot;left&quot;:76.50393700787401,&quot;top&quot;:136.54503937007874,&quot;width&quot;:672.396062992126}"/>
</p:tagLst>
</file>

<file path=ppt/tags/tag102.xml><?xml version="1.0" encoding="utf-8"?>
<p:tagLst xmlns:p="http://schemas.openxmlformats.org/presentationml/2006/main">
  <p:tag name="KSO_WM_DIAGRAM_VIRTUALLY_FRAME" val="{&quot;height&quot;:266.5731496062992,&quot;left&quot;:76.50393700787401,&quot;top&quot;:136.54503937007874,&quot;width&quot;:672.396062992126}"/>
</p:tagLst>
</file>

<file path=ppt/tags/tag103.xml><?xml version="1.0" encoding="utf-8"?>
<p:tagLst xmlns:p="http://schemas.openxmlformats.org/presentationml/2006/main">
  <p:tag name="KSO_WM_DIAGRAM_VIRTUALLY_FRAME" val="{&quot;height&quot;:266.5731496062992,&quot;left&quot;:76.50393700787401,&quot;top&quot;:136.54503937007874,&quot;width&quot;:672.396062992126}"/>
</p:tagLst>
</file>

<file path=ppt/tags/tag104.xml><?xml version="1.0" encoding="utf-8"?>
<p:tagLst xmlns:p="http://schemas.openxmlformats.org/presentationml/2006/main">
  <p:tag name="KSO_WM_DIAGRAM_VIRTUALLY_FRAME" val="{&quot;height&quot;:266.5731496062992,&quot;left&quot;:76.50393700787401,&quot;top&quot;:136.54503937007874,&quot;width&quot;:672.396062992126}"/>
</p:tagLst>
</file>

<file path=ppt/tags/tag105.xml><?xml version="1.0" encoding="utf-8"?>
<p:tagLst xmlns:p="http://schemas.openxmlformats.org/presentationml/2006/main">
  <p:tag name="KSO_WM_DIAGRAM_VIRTUALLY_FRAME" val="{&quot;height&quot;:266.5731496062992,&quot;left&quot;:76.50393700787401,&quot;top&quot;:136.54503937007874,&quot;width&quot;:672.396062992126}"/>
</p:tagLst>
</file>

<file path=ppt/tags/tag106.xml><?xml version="1.0" encoding="utf-8"?>
<p:tagLst xmlns:p="http://schemas.openxmlformats.org/presentationml/2006/main">
  <p:tag name="KSO_WM_DIAGRAM_VIRTUALLY_FRAME" val="{&quot;height&quot;:382.9283464566929,&quot;left&quot;:182.75,&quot;top&quot;:46.5,&quot;width&quot;:929.3}"/>
</p:tagLst>
</file>

<file path=ppt/tags/tag107.xml><?xml version="1.0" encoding="utf-8"?>
<p:tagLst xmlns:p="http://schemas.openxmlformats.org/presentationml/2006/main">
  <p:tag name="KSO_WM_DIAGRAM_VIRTUALLY_FRAME" val="{&quot;height&quot;:382.9283464566929,&quot;left&quot;:182.75,&quot;top&quot;:46.5,&quot;width&quot;:929.3}"/>
</p:tagLst>
</file>

<file path=ppt/tags/tag108.xml><?xml version="1.0" encoding="utf-8"?>
<p:tagLst xmlns:p="http://schemas.openxmlformats.org/presentationml/2006/main">
  <p:tag name="KSO_WM_DIAGRAM_VIRTUALLY_FRAME" val="{&quot;height&quot;:382.9283464566929,&quot;left&quot;:182.75,&quot;top&quot;:46.5,&quot;width&quot;:929.3}"/>
</p:tagLst>
</file>

<file path=ppt/tags/tag109.xml><?xml version="1.0" encoding="utf-8"?>
<p:tagLst xmlns:p="http://schemas.openxmlformats.org/presentationml/2006/main">
  <p:tag name="KSO_WM_DIAGRAM_VIRTUALLY_FRAME" val="{&quot;height&quot;:382.9283464566929,&quot;left&quot;:182.75,&quot;top&quot;:46.5,&quot;width&quot;:929.3}"/>
</p:tagLst>
</file>

<file path=ppt/tags/tag11.xml><?xml version="1.0" encoding="utf-8"?>
<p:tagLst xmlns:p="http://schemas.openxmlformats.org/presentationml/2006/main">
  <p:tag name="KSO_WM_DIAGRAM_VIRTUALLY_FRAME" val="{&quot;height&quot;:309.49273070594074,&quot;left&quot;:343.8,&quot;top&quot;:131.9,&quot;width&quot;:796.7024409448817}"/>
</p:tagLst>
</file>

<file path=ppt/tags/tag110.xml><?xml version="1.0" encoding="utf-8"?>
<p:tagLst xmlns:p="http://schemas.openxmlformats.org/presentationml/2006/main">
  <p:tag name="KSO_WM_DIAGRAM_VIRTUALLY_FRAME" val="{&quot;height&quot;:382.9283464566929,&quot;left&quot;:182.75,&quot;top&quot;:46.5,&quot;width&quot;:929.3}"/>
</p:tagLst>
</file>

<file path=ppt/tags/tag111.xml><?xml version="1.0" encoding="utf-8"?>
<p:tagLst xmlns:p="http://schemas.openxmlformats.org/presentationml/2006/main">
  <p:tag name="KSO_WM_DIAGRAM_VIRTUALLY_FRAME" val="{&quot;height&quot;:382.9283464566929,&quot;left&quot;:182.75,&quot;top&quot;:46.5,&quot;width&quot;:929.3}"/>
</p:tagLst>
</file>

<file path=ppt/tags/tag112.xml><?xml version="1.0" encoding="utf-8"?>
<p:tagLst xmlns:p="http://schemas.openxmlformats.org/presentationml/2006/main">
  <p:tag name="KSO_WM_DIAGRAM_VIRTUALLY_FRAME" val="{&quot;height&quot;:382.9283464566929,&quot;left&quot;:182.75,&quot;top&quot;:46.5,&quot;width&quot;:929.3}"/>
</p:tagLst>
</file>

<file path=ppt/tags/tag113.xml><?xml version="1.0" encoding="utf-8"?>
<p:tagLst xmlns:p="http://schemas.openxmlformats.org/presentationml/2006/main">
  <p:tag name="KSO_WM_DIAGRAM_VIRTUALLY_FRAME" val="{&quot;height&quot;:382.9283464566929,&quot;left&quot;:182.75,&quot;top&quot;:46.5,&quot;width&quot;:929.3}"/>
</p:tagLst>
</file>

<file path=ppt/tags/tag114.xml><?xml version="1.0" encoding="utf-8"?>
<p:tagLst xmlns:p="http://schemas.openxmlformats.org/presentationml/2006/main">
  <p:tag name="KSO_WM_DIAGRAM_VIRTUALLY_FRAME" val="{&quot;height&quot;:382.9283464566929,&quot;left&quot;:182.75,&quot;top&quot;:46.5,&quot;width&quot;:929.3}"/>
</p:tagLst>
</file>

<file path=ppt/tags/tag115.xml><?xml version="1.0" encoding="utf-8"?>
<p:tagLst xmlns:p="http://schemas.openxmlformats.org/presentationml/2006/main">
  <p:tag name="KSO_WM_DIAGRAM_VIRTUALLY_FRAME" val="{&quot;height&quot;:382.9283464566929,&quot;left&quot;:182.75,&quot;top&quot;:46.5,&quot;width&quot;:929.3}"/>
</p:tagLst>
</file>

<file path=ppt/tags/tag116.xml><?xml version="1.0" encoding="utf-8"?>
<p:tagLst xmlns:p="http://schemas.openxmlformats.org/presentationml/2006/main">
  <p:tag name="KSO_WM_DIAGRAM_VIRTUALLY_FRAME" val="{&quot;height&quot;:382.9283464566929,&quot;left&quot;:182.75,&quot;top&quot;:46.5,&quot;width&quot;:929.3}"/>
</p:tagLst>
</file>

<file path=ppt/tags/tag117.xml><?xml version="1.0" encoding="utf-8"?>
<p:tagLst xmlns:p="http://schemas.openxmlformats.org/presentationml/2006/main">
  <p:tag name="KSO_WM_DIAGRAM_VIRTUALLY_FRAME" val="{&quot;height&quot;:382.9283464566929,&quot;left&quot;:182.75,&quot;top&quot;:46.5,&quot;width&quot;:929.3}"/>
</p:tagLst>
</file>

<file path=ppt/tags/tag118.xml><?xml version="1.0" encoding="utf-8"?>
<p:tagLst xmlns:p="http://schemas.openxmlformats.org/presentationml/2006/main">
  <p:tag name="KSO_WM_DIAGRAM_VIRTUALLY_FRAME" val="{&quot;height&quot;:382.9283464566929,&quot;left&quot;:182.75,&quot;top&quot;:46.5,&quot;width&quot;:929.3}"/>
</p:tagLst>
</file>

<file path=ppt/tags/tag119.xml><?xml version="1.0" encoding="utf-8"?>
<p:tagLst xmlns:p="http://schemas.openxmlformats.org/presentationml/2006/main">
  <p:tag name="KSO_WM_DIAGRAM_VIRTUALLY_FRAME" val="{&quot;height&quot;:382.9283464566929,&quot;left&quot;:182.75,&quot;top&quot;:46.5,&quot;width&quot;:929.3}"/>
</p:tagLst>
</file>

<file path=ppt/tags/tag12.xml><?xml version="1.0" encoding="utf-8"?>
<p:tagLst xmlns:p="http://schemas.openxmlformats.org/presentationml/2006/main">
  <p:tag name="KSO_WM_DIAGRAM_VIRTUALLY_FRAME" val="{&quot;height&quot;:309.49273070594074,&quot;left&quot;:343.8,&quot;top&quot;:131.9,&quot;width&quot;:796.7024409448817}"/>
</p:tagLst>
</file>

<file path=ppt/tags/tag120.xml><?xml version="1.0" encoding="utf-8"?>
<p:tagLst xmlns:p="http://schemas.openxmlformats.org/presentationml/2006/main">
  <p:tag name="KSO_WM_DIAGRAM_VIRTUALLY_FRAME" val="{&quot;height&quot;:382.9283464566929,&quot;left&quot;:182.75,&quot;top&quot;:46.5,&quot;width&quot;:929.3}"/>
</p:tagLst>
</file>

<file path=ppt/tags/tag121.xml><?xml version="1.0" encoding="utf-8"?>
<p:tagLst xmlns:p="http://schemas.openxmlformats.org/presentationml/2006/main">
  <p:tag name="KSO_WM_DIAGRAM_VIRTUALLY_FRAME" val="{&quot;height&quot;:382.9283464566929,&quot;left&quot;:182.75,&quot;top&quot;:46.5,&quot;width&quot;:929.3}"/>
</p:tagLst>
</file>

<file path=ppt/tags/tag122.xml><?xml version="1.0" encoding="utf-8"?>
<p:tagLst xmlns:p="http://schemas.openxmlformats.org/presentationml/2006/main">
  <p:tag name="KSO_WM_DIAGRAM_VIRTUALLY_FRAME" val="{&quot;height&quot;:382.9283464566929,&quot;left&quot;:182.75,&quot;top&quot;:46.5,&quot;width&quot;:929.3}"/>
</p:tagLst>
</file>

<file path=ppt/tags/tag123.xml><?xml version="1.0" encoding="utf-8"?>
<p:tagLst xmlns:p="http://schemas.openxmlformats.org/presentationml/2006/main">
  <p:tag name="KSO_WM_DIAGRAM_VIRTUALLY_FRAME" val="{&quot;height&quot;:382.9283464566929,&quot;left&quot;:182.75,&quot;top&quot;:46.5,&quot;width&quot;:929.3}"/>
</p:tagLst>
</file>

<file path=ppt/tags/tag124.xml><?xml version="1.0" encoding="utf-8"?>
<p:tagLst xmlns:p="http://schemas.openxmlformats.org/presentationml/2006/main">
  <p:tag name="KSO_WM_DIAGRAM_VIRTUALLY_FRAME" val="{&quot;height&quot;:382.9283464566929,&quot;left&quot;:182.75,&quot;top&quot;:46.5,&quot;width&quot;:929.3}"/>
</p:tagLst>
</file>

<file path=ppt/tags/tag125.xml><?xml version="1.0" encoding="utf-8"?>
<p:tagLst xmlns:p="http://schemas.openxmlformats.org/presentationml/2006/main">
  <p:tag name="KSO_WM_DIAGRAM_VIRTUALLY_FRAME" val="{&quot;height&quot;:382.9283464566929,&quot;left&quot;:182.75,&quot;top&quot;:46.5,&quot;width&quot;:929.3}"/>
</p:tagLst>
</file>

<file path=ppt/tags/tag126.xml><?xml version="1.0" encoding="utf-8"?>
<p:tagLst xmlns:p="http://schemas.openxmlformats.org/presentationml/2006/main">
  <p:tag name="KSO_WM_DIAGRAM_VIRTUALLY_FRAME" val="{&quot;height&quot;:321.94913385826766,&quot;left&quot;:127.81062992125992,&quot;top&quot;:112.55,&quot;width&quot;:712.0393700787401}"/>
</p:tagLst>
</file>

<file path=ppt/tags/tag127.xml><?xml version="1.0" encoding="utf-8"?>
<p:tagLst xmlns:p="http://schemas.openxmlformats.org/presentationml/2006/main">
  <p:tag name="KSO_WM_DIAGRAM_VIRTUALLY_FRAME" val="{&quot;height&quot;:321.94913385826766,&quot;left&quot;:127.81062992125992,&quot;top&quot;:112.55,&quot;width&quot;:712.0393700787401}"/>
</p:tagLst>
</file>

<file path=ppt/tags/tag128.xml><?xml version="1.0" encoding="utf-8"?>
<p:tagLst xmlns:p="http://schemas.openxmlformats.org/presentationml/2006/main">
  <p:tag name="KSO_WM_DIAGRAM_VIRTUALLY_FRAME" val="{&quot;height&quot;:321.94913385826766,&quot;left&quot;:127.81062992125992,&quot;top&quot;:112.55,&quot;width&quot;:712.0393700787401}"/>
</p:tagLst>
</file>

<file path=ppt/tags/tag129.xml><?xml version="1.0" encoding="utf-8"?>
<p:tagLst xmlns:p="http://schemas.openxmlformats.org/presentationml/2006/main">
  <p:tag name="KSO_WM_DIAGRAM_VIRTUALLY_FRAME" val="{&quot;height&quot;:321.94913385826766,&quot;left&quot;:127.81062992125992,&quot;top&quot;:112.55,&quot;width&quot;:712.0393700787401}"/>
</p:tagLst>
</file>

<file path=ppt/tags/tag13.xml><?xml version="1.0" encoding="utf-8"?>
<p:tagLst xmlns:p="http://schemas.openxmlformats.org/presentationml/2006/main">
  <p:tag name="KSO_WM_DIAGRAM_VIRTUALLY_FRAME" val="{&quot;height&quot;:309.49273070594074,&quot;left&quot;:343.8,&quot;top&quot;:131.9,&quot;width&quot;:796.7024409448817}"/>
</p:tagLst>
</file>

<file path=ppt/tags/tag130.xml><?xml version="1.0" encoding="utf-8"?>
<p:tagLst xmlns:p="http://schemas.openxmlformats.org/presentationml/2006/main">
  <p:tag name="KSO_WM_DIAGRAM_VIRTUALLY_FRAME" val="{&quot;height&quot;:321.94913385826766,&quot;left&quot;:127.81062992125992,&quot;top&quot;:112.55,&quot;width&quot;:712.0393700787401}"/>
</p:tagLst>
</file>

<file path=ppt/tags/tag131.xml><?xml version="1.0" encoding="utf-8"?>
<p:tagLst xmlns:p="http://schemas.openxmlformats.org/presentationml/2006/main">
  <p:tag name="KSO_WM_DIAGRAM_VIRTUALLY_FRAME" val="{&quot;height&quot;:321.94913385826766,&quot;left&quot;:127.81062992125992,&quot;top&quot;:112.55,&quot;width&quot;:712.0393700787401}"/>
</p:tagLst>
</file>

<file path=ppt/tags/tag132.xml><?xml version="1.0" encoding="utf-8"?>
<p:tagLst xmlns:p="http://schemas.openxmlformats.org/presentationml/2006/main">
  <p:tag name="KSO_WM_DIAGRAM_VIRTUALLY_FRAME" val="{&quot;height&quot;:321.94913385826766,&quot;left&quot;:127.81062992125992,&quot;top&quot;:112.55,&quot;width&quot;:712.0393700787401}"/>
</p:tagLst>
</file>

<file path=ppt/tags/tag133.xml><?xml version="1.0" encoding="utf-8"?>
<p:tagLst xmlns:p="http://schemas.openxmlformats.org/presentationml/2006/main">
  <p:tag name="KSO_WM_DIAGRAM_VIRTUALLY_FRAME" val="{&quot;height&quot;:321.94913385826766,&quot;left&quot;:127.81062992125992,&quot;top&quot;:112.55,&quot;width&quot;:712.0393700787401}"/>
</p:tagLst>
</file>

<file path=ppt/tags/tag134.xml><?xml version="1.0" encoding="utf-8"?>
<p:tagLst xmlns:p="http://schemas.openxmlformats.org/presentationml/2006/main">
  <p:tag name="KSO_WM_DIAGRAM_VIRTUALLY_FRAME" val="{&quot;height&quot;:321.94913385826766,&quot;left&quot;:127.81062992125992,&quot;top&quot;:112.55,&quot;width&quot;:712.0393700787401}"/>
</p:tagLst>
</file>

<file path=ppt/tags/tag135.xml><?xml version="1.0" encoding="utf-8"?>
<p:tagLst xmlns:p="http://schemas.openxmlformats.org/presentationml/2006/main">
  <p:tag name="KSO_WM_DIAGRAM_VIRTUALLY_FRAME" val="{&quot;height&quot;:321.94913385826766,&quot;left&quot;:127.81062992125992,&quot;top&quot;:112.55,&quot;width&quot;:712.0393700787401}"/>
</p:tagLst>
</file>

<file path=ppt/tags/tag136.xml><?xml version="1.0" encoding="utf-8"?>
<p:tagLst xmlns:p="http://schemas.openxmlformats.org/presentationml/2006/main">
  <p:tag name="KSO_WM_DIAGRAM_VIRTUALLY_FRAME" val="{&quot;height&quot;:321.94913385826766,&quot;left&quot;:127.81062992125992,&quot;top&quot;:112.55,&quot;width&quot;:712.0393700787401}"/>
</p:tagLst>
</file>

<file path=ppt/tags/tag137.xml><?xml version="1.0" encoding="utf-8"?>
<p:tagLst xmlns:p="http://schemas.openxmlformats.org/presentationml/2006/main">
  <p:tag name="KSO_WM_DIAGRAM_VIRTUALLY_FRAME" val="{&quot;height&quot;:321.94913385826766,&quot;left&quot;:127.81062992125992,&quot;top&quot;:112.55,&quot;width&quot;:712.0393700787401}"/>
</p:tagLst>
</file>

<file path=ppt/tags/tag138.xml><?xml version="1.0" encoding="utf-8"?>
<p:tagLst xmlns:p="http://schemas.openxmlformats.org/presentationml/2006/main">
  <p:tag name="KSO_WM_DIAGRAM_VIRTUALLY_FRAME" val="{&quot;height&quot;:321.94913385826766,&quot;left&quot;:127.81062992125992,&quot;top&quot;:112.55,&quot;width&quot;:712.0393700787401}"/>
</p:tagLst>
</file>

<file path=ppt/tags/tag139.xml><?xml version="1.0" encoding="utf-8"?>
<p:tagLst xmlns:p="http://schemas.openxmlformats.org/presentationml/2006/main">
  <p:tag name="KSO_WM_DIAGRAM_VIRTUALLY_FRAME" val="{&quot;height&quot;:321.94913385826766,&quot;left&quot;:127.81062992125992,&quot;top&quot;:112.55,&quot;width&quot;:712.0393700787401}"/>
</p:tagLst>
</file>

<file path=ppt/tags/tag14.xml><?xml version="1.0" encoding="utf-8"?>
<p:tagLst xmlns:p="http://schemas.openxmlformats.org/presentationml/2006/main">
  <p:tag name="KSO_WM_DIAGRAM_VIRTUALLY_FRAME" val="{&quot;height&quot;:309.49273070594074,&quot;left&quot;:343.8,&quot;top&quot;:131.9,&quot;width&quot;:796.7024409448817}"/>
</p:tagLst>
</file>

<file path=ppt/tags/tag140.xml><?xml version="1.0" encoding="utf-8"?>
<p:tagLst xmlns:p="http://schemas.openxmlformats.org/presentationml/2006/main">
  <p:tag name="KSO_WM_DIAGRAM_VIRTUALLY_FRAME" val="{&quot;height&quot;:321.94913385826766,&quot;left&quot;:127.81062992125992,&quot;top&quot;:112.55,&quot;width&quot;:712.0393700787401}"/>
</p:tagLst>
</file>

<file path=ppt/tags/tag141.xml><?xml version="1.0" encoding="utf-8"?>
<p:tagLst xmlns:p="http://schemas.openxmlformats.org/presentationml/2006/main">
  <p:tag name="KSO_WM_DIAGRAM_VIRTUALLY_FRAME" val="{&quot;height&quot;:321.94913385826766,&quot;left&quot;:127.81062992125992,&quot;top&quot;:112.55,&quot;width&quot;:712.0393700787401}"/>
</p:tagLst>
</file>

<file path=ppt/tags/tag142.xml><?xml version="1.0" encoding="utf-8"?>
<p:tagLst xmlns:p="http://schemas.openxmlformats.org/presentationml/2006/main">
  <p:tag name="KSO_WM_DIAGRAM_VIRTUALLY_FRAME" val="{&quot;height&quot;:266.5731496062992,&quot;left&quot;:105.25393700787401,&quot;top&quot;:183.99503937007876,&quot;width&quot;:672.396062992126}"/>
</p:tagLst>
</file>

<file path=ppt/tags/tag143.xml><?xml version="1.0" encoding="utf-8"?>
<p:tagLst xmlns:p="http://schemas.openxmlformats.org/presentationml/2006/main">
  <p:tag name="KSO_WM_DIAGRAM_VIRTUALLY_FRAME" val="{&quot;height&quot;:266.5731496062992,&quot;left&quot;:105.25393700787401,&quot;top&quot;:183.99503937007876,&quot;width&quot;:672.396062992126}"/>
</p:tagLst>
</file>

<file path=ppt/tags/tag144.xml><?xml version="1.0" encoding="utf-8"?>
<p:tagLst xmlns:p="http://schemas.openxmlformats.org/presentationml/2006/main">
  <p:tag name="KSO_WM_DIAGRAM_VIRTUALLY_FRAME" val="{&quot;height&quot;:266.5731496062992,&quot;left&quot;:105.25393700787401,&quot;top&quot;:183.99503937007876,&quot;width&quot;:672.396062992126}"/>
</p:tagLst>
</file>

<file path=ppt/tags/tag145.xml><?xml version="1.0" encoding="utf-8"?>
<p:tagLst xmlns:p="http://schemas.openxmlformats.org/presentationml/2006/main">
  <p:tag name="KSO_WM_DIAGRAM_VIRTUALLY_FRAME" val="{&quot;height&quot;:266.5731496062992,&quot;left&quot;:105.25393700787401,&quot;top&quot;:183.99503937007876,&quot;width&quot;:672.396062992126}"/>
</p:tagLst>
</file>

<file path=ppt/tags/tag146.xml><?xml version="1.0" encoding="utf-8"?>
<p:tagLst xmlns:p="http://schemas.openxmlformats.org/presentationml/2006/main">
  <p:tag name="KSO_WM_DIAGRAM_VIRTUALLY_FRAME" val="{&quot;height&quot;:266.5731496062992,&quot;left&quot;:105.25393700787401,&quot;top&quot;:183.99503937007876,&quot;width&quot;:672.396062992126}"/>
</p:tagLst>
</file>

<file path=ppt/tags/tag147.xml><?xml version="1.0" encoding="utf-8"?>
<p:tagLst xmlns:p="http://schemas.openxmlformats.org/presentationml/2006/main">
  <p:tag name="KSO_WM_DIAGRAM_VIRTUALLY_FRAME" val="{&quot;height&quot;:266.5731496062992,&quot;left&quot;:105.25393700787401,&quot;top&quot;:183.99503937007876,&quot;width&quot;:672.396062992126}"/>
</p:tagLst>
</file>

<file path=ppt/tags/tag148.xml><?xml version="1.0" encoding="utf-8"?>
<p:tagLst xmlns:p="http://schemas.openxmlformats.org/presentationml/2006/main">
  <p:tag name="KSO_WM_DIAGRAM_VIRTUALLY_FRAME" val="{&quot;height&quot;:266.5731496062992,&quot;left&quot;:105.25393700787401,&quot;top&quot;:183.99503937007876,&quot;width&quot;:672.396062992126}"/>
</p:tagLst>
</file>

<file path=ppt/tags/tag149.xml><?xml version="1.0" encoding="utf-8"?>
<p:tagLst xmlns:p="http://schemas.openxmlformats.org/presentationml/2006/main">
  <p:tag name="KSO_WM_DIAGRAM_VIRTUALLY_FRAME" val="{&quot;height&quot;:266.5731496062992,&quot;left&quot;:105.25393700787401,&quot;top&quot;:183.99503937007876,&quot;width&quot;:672.396062992126}"/>
</p:tagLst>
</file>

<file path=ppt/tags/tag15.xml><?xml version="1.0" encoding="utf-8"?>
<p:tagLst xmlns:p="http://schemas.openxmlformats.org/presentationml/2006/main">
  <p:tag name="KSO_WM_DIAGRAM_VIRTUALLY_FRAME" val="{&quot;height&quot;:309.49273070594074,&quot;left&quot;:343.8,&quot;top&quot;:131.9,&quot;width&quot;:796.7024409448817}"/>
</p:tagLst>
</file>

<file path=ppt/tags/tag150.xml><?xml version="1.0" encoding="utf-8"?>
<p:tagLst xmlns:p="http://schemas.openxmlformats.org/presentationml/2006/main">
  <p:tag name="KSO_WM_DIAGRAM_VIRTUALLY_FRAME" val="{&quot;height&quot;:266.5731496062992,&quot;left&quot;:105.25393700787401,&quot;top&quot;:183.99503937007876,&quot;width&quot;:672.396062992126}"/>
</p:tagLst>
</file>

<file path=ppt/tags/tag151.xml><?xml version="1.0" encoding="utf-8"?>
<p:tagLst xmlns:p="http://schemas.openxmlformats.org/presentationml/2006/main">
  <p:tag name="KSO_WM_DIAGRAM_VIRTUALLY_FRAME" val="{&quot;height&quot;:266.5731496062992,&quot;left&quot;:105.25393700787401,&quot;top&quot;:183.99503937007876,&quot;width&quot;:672.396062992126}"/>
</p:tagLst>
</file>

<file path=ppt/tags/tag152.xml><?xml version="1.0" encoding="utf-8"?>
<p:tagLst xmlns:p="http://schemas.openxmlformats.org/presentationml/2006/main">
  <p:tag name="KSO_WM_DIAGRAM_VIRTUALLY_FRAME" val="{&quot;height&quot;:266.5731496062992,&quot;left&quot;:105.25393700787401,&quot;top&quot;:183.99503937007876,&quot;width&quot;:672.396062992126}"/>
</p:tagLst>
</file>

<file path=ppt/tags/tag153.xml><?xml version="1.0" encoding="utf-8"?>
<p:tagLst xmlns:p="http://schemas.openxmlformats.org/presentationml/2006/main">
  <p:tag name="KSO_WM_DIAGRAM_VIRTUALLY_FRAME" val="{&quot;height&quot;:266.5731496062992,&quot;left&quot;:105.25393700787401,&quot;top&quot;:183.99503937007876,&quot;width&quot;:672.396062992126}"/>
</p:tagLst>
</file>

<file path=ppt/tags/tag154.xml><?xml version="1.0" encoding="utf-8"?>
<p:tagLst xmlns:p="http://schemas.openxmlformats.org/presentationml/2006/main">
  <p:tag name="KSO_WM_DIAGRAM_VIRTUALLY_FRAME" val="{&quot;height&quot;:266.5731496062992,&quot;left&quot;:105.25393700787401,&quot;top&quot;:183.99503937007876,&quot;width&quot;:672.396062992126}"/>
</p:tagLst>
</file>

<file path=ppt/tags/tag155.xml><?xml version="1.0" encoding="utf-8"?>
<p:tagLst xmlns:p="http://schemas.openxmlformats.org/presentationml/2006/main">
  <p:tag name="KSO_WM_DIAGRAM_VIRTUALLY_FRAME" val="{&quot;height&quot;:266.5731496062992,&quot;left&quot;:105.25393700787401,&quot;top&quot;:183.99503937007876,&quot;width&quot;:672.396062992126}"/>
</p:tagLst>
</file>

<file path=ppt/tags/tag156.xml><?xml version="1.0" encoding="utf-8"?>
<p:tagLst xmlns:p="http://schemas.openxmlformats.org/presentationml/2006/main">
  <p:tag name="KSO_WM_DIAGRAM_VIRTUALLY_FRAME" val="{&quot;height&quot;:266.5731496062992,&quot;left&quot;:105.25393700787401,&quot;top&quot;:183.99503937007876,&quot;width&quot;:672.396062992126}"/>
</p:tagLst>
</file>

<file path=ppt/tags/tag157.xml><?xml version="1.0" encoding="utf-8"?>
<p:tagLst xmlns:p="http://schemas.openxmlformats.org/presentationml/2006/main">
  <p:tag name="KSO_WM_DIAGRAM_VIRTUALLY_FRAME" val="{&quot;height&quot;:266.5731496062992,&quot;left&quot;:105.25393700787401,&quot;top&quot;:183.99503937007876,&quot;width&quot;:672.396062992126}"/>
</p:tagLst>
</file>

<file path=ppt/tags/tag158.xml><?xml version="1.0" encoding="utf-8"?>
<p:tagLst xmlns:p="http://schemas.openxmlformats.org/presentationml/2006/main">
  <p:tag name="KSO_WM_DIAGRAM_VIRTUALLY_FRAME" val="{&quot;height&quot;:266.5731496062992,&quot;left&quot;:105.25393700787401,&quot;top&quot;:183.99503937007876,&quot;width&quot;:672.396062992126}"/>
</p:tagLst>
</file>

<file path=ppt/tags/tag159.xml><?xml version="1.0" encoding="utf-8"?>
<p:tagLst xmlns:p="http://schemas.openxmlformats.org/presentationml/2006/main">
  <p:tag name="KSO_WM_DIAGRAM_VIRTUALLY_FRAME" val="{&quot;height&quot;:266.5731496062992,&quot;left&quot;:105.25393700787401,&quot;top&quot;:183.99503937007876,&quot;width&quot;:672.396062992126}"/>
</p:tagLst>
</file>

<file path=ppt/tags/tag16.xml><?xml version="1.0" encoding="utf-8"?>
<p:tagLst xmlns:p="http://schemas.openxmlformats.org/presentationml/2006/main">
  <p:tag name="KSO_WM_DIAGRAM_VIRTUALLY_FRAME" val="{&quot;height&quot;:309.49273070594074,&quot;left&quot;:343.8,&quot;top&quot;:131.9,&quot;width&quot;:796.7024409448817}"/>
</p:tagLst>
</file>

<file path=ppt/tags/tag160.xml><?xml version="1.0" encoding="utf-8"?>
<p:tagLst xmlns:p="http://schemas.openxmlformats.org/presentationml/2006/main">
  <p:tag name="KSO_WM_DIAGRAM_VIRTUALLY_FRAME" val="{&quot;height&quot;:266.5731496062992,&quot;left&quot;:105.25393700787401,&quot;top&quot;:183.99503937007876,&quot;width&quot;:672.396062992126}"/>
</p:tagLst>
</file>

<file path=ppt/tags/tag161.xml><?xml version="1.0" encoding="utf-8"?>
<p:tagLst xmlns:p="http://schemas.openxmlformats.org/presentationml/2006/main">
  <p:tag name="KSO_WM_DIAGRAM_VIRTUALLY_FRAME" val="{&quot;height&quot;:266.5731496062992,&quot;left&quot;:105.25393700787401,&quot;top&quot;:183.99503937007876,&quot;width&quot;:672.396062992126}"/>
</p:tagLst>
</file>

<file path=ppt/tags/tag162.xml><?xml version="1.0" encoding="utf-8"?>
<p:tagLst xmlns:p="http://schemas.openxmlformats.org/presentationml/2006/main">
  <p:tag name="ISLIDE.GUIDESSETTING" val="{&quot;Id&quot;:&quot;b49df822-7165-45c2-8964-c451b9152035&quot;,&quot;Name&quot;:&quot;参考线1&quot;,&quot;Kind&quot;:&quot;Custom&quot;,&quot;OldGuidesSetting&quot;:{&quot;HeaderHeight&quot;:15.0,&quot;FooterHeight&quot;:9.0,&quot;SideMargin&quot;:5.5,&quot;TopMargin&quot;:0.0,&quot;BottomMargin&quot;:0.0,&quot;IntervalMargin&quot;:1.5}}"/>
  <p:tag name="commondata" val="eyJoZGlkIjoiMTY3OTNhODFkZmQ1ZDY0ZDZkYjNmOWQ2ZDMxNDhmZjEifQ=="/>
</p:tagLst>
</file>

<file path=ppt/tags/tag17.xml><?xml version="1.0" encoding="utf-8"?>
<p:tagLst xmlns:p="http://schemas.openxmlformats.org/presentationml/2006/main">
  <p:tag name="KSO_WM_DIAGRAM_VIRTUALLY_FRAME" val="{&quot;height&quot;:309.49273070594074,&quot;left&quot;:343.8,&quot;top&quot;:131.9,&quot;width&quot;:796.7024409448817}"/>
</p:tagLst>
</file>

<file path=ppt/tags/tag18.xml><?xml version="1.0" encoding="utf-8"?>
<p:tagLst xmlns:p="http://schemas.openxmlformats.org/presentationml/2006/main">
  <p:tag name="KSO_WM_DIAGRAM_VIRTUALLY_FRAME" val="{&quot;height&quot;:309.49273070594074,&quot;left&quot;:343.8,&quot;top&quot;:131.9,&quot;width&quot;:796.7024409448817}"/>
</p:tagLst>
</file>

<file path=ppt/tags/tag19.xml><?xml version="1.0" encoding="utf-8"?>
<p:tagLst xmlns:p="http://schemas.openxmlformats.org/presentationml/2006/main">
  <p:tag name="KSO_WM_DIAGRAM_VIRTUALLY_FRAME" val="{&quot;height&quot;:237.38270092780945,&quot;left&quot;:352.7478740157479,&quot;top&quot;:167.4211811023622,&quot;width&quot;:787.754566929134}"/>
</p:tagLst>
</file>

<file path=ppt/tags/tag2.xml><?xml version="1.0" encoding="utf-8"?>
<p:tagLst xmlns:p="http://schemas.openxmlformats.org/presentationml/2006/main">
  <p:tag name="KSO_WM_DIAGRAM_VIRTUALLY_FRAME" val="{&quot;height&quot;:301.3450795915329,&quot;left&quot;:341.65,&quot;top&quot;:139.3,&quot;width&quot;:798.8524409448817}"/>
</p:tagLst>
</file>

<file path=ppt/tags/tag20.xml><?xml version="1.0" encoding="utf-8"?>
<p:tagLst xmlns:p="http://schemas.openxmlformats.org/presentationml/2006/main">
  <p:tag name="KSO_WM_DIAGRAM_VIRTUALLY_FRAME" val="{&quot;height&quot;:237.38270092780945,&quot;left&quot;:352.7478740157479,&quot;top&quot;:167.4211811023622,&quot;width&quot;:787.754566929134}"/>
</p:tagLst>
</file>

<file path=ppt/tags/tag21.xml><?xml version="1.0" encoding="utf-8"?>
<p:tagLst xmlns:p="http://schemas.openxmlformats.org/presentationml/2006/main">
  <p:tag name="KSO_WM_DIAGRAM_VIRTUALLY_FRAME" val="{&quot;height&quot;:237.38270092780945,&quot;left&quot;:352.7478740157479,&quot;top&quot;:167.4211811023622,&quot;width&quot;:787.754566929134}"/>
</p:tagLst>
</file>

<file path=ppt/tags/tag22.xml><?xml version="1.0" encoding="utf-8"?>
<p:tagLst xmlns:p="http://schemas.openxmlformats.org/presentationml/2006/main">
  <p:tag name="KSO_WM_DIAGRAM_VIRTUALLY_FRAME" val="{&quot;height&quot;:237.38270092780945,&quot;left&quot;:352.7478740157479,&quot;top&quot;:167.4211811023622,&quot;width&quot;:787.754566929134}"/>
</p:tagLst>
</file>

<file path=ppt/tags/tag23.xml><?xml version="1.0" encoding="utf-8"?>
<p:tagLst xmlns:p="http://schemas.openxmlformats.org/presentationml/2006/main">
  <p:tag name="KSO_WM_DIAGRAM_VIRTUALLY_FRAME" val="{&quot;height&quot;:237.38270092780945,&quot;left&quot;:352.7478740157479,&quot;top&quot;:167.4211811023622,&quot;width&quot;:787.754566929134}"/>
</p:tagLst>
</file>

<file path=ppt/tags/tag24.xml><?xml version="1.0" encoding="utf-8"?>
<p:tagLst xmlns:p="http://schemas.openxmlformats.org/presentationml/2006/main">
  <p:tag name="KSO_WM_DIAGRAM_VIRTUALLY_FRAME" val="{&quot;height&quot;:237.38270092780945,&quot;left&quot;:352.7478740157479,&quot;top&quot;:167.4211811023622,&quot;width&quot;:787.754566929134}"/>
</p:tagLst>
</file>

<file path=ppt/tags/tag25.xml><?xml version="1.0" encoding="utf-8"?>
<p:tagLst xmlns:p="http://schemas.openxmlformats.org/presentationml/2006/main">
  <p:tag name="KSO_WM_DIAGRAM_VIRTUALLY_FRAME" val="{&quot;height&quot;:237.38270092780945,&quot;left&quot;:352.7478740157479,&quot;top&quot;:167.4211811023622,&quot;width&quot;:787.754566929134}"/>
</p:tagLst>
</file>

<file path=ppt/tags/tag26.xml><?xml version="1.0" encoding="utf-8"?>
<p:tagLst xmlns:p="http://schemas.openxmlformats.org/presentationml/2006/main">
  <p:tag name="KSO_WM_DIAGRAM_VIRTUALLY_FRAME" val="{&quot;height&quot;:294.05,&quot;left&quot;:459.25,&quot;top&quot;:111.55,&quot;width&quot;:252.05}"/>
</p:tagLst>
</file>

<file path=ppt/tags/tag27.xml><?xml version="1.0" encoding="utf-8"?>
<p:tagLst xmlns:p="http://schemas.openxmlformats.org/presentationml/2006/main">
  <p:tag name="KSO_WM_DIAGRAM_VIRTUALLY_FRAME" val="{&quot;height&quot;:294.05,&quot;left&quot;:459.25,&quot;top&quot;:111.55,&quot;width&quot;:252.05}"/>
</p:tagLst>
</file>

<file path=ppt/tags/tag28.xml><?xml version="1.0" encoding="utf-8"?>
<p:tagLst xmlns:p="http://schemas.openxmlformats.org/presentationml/2006/main">
  <p:tag name="KSO_WM_DIAGRAM_VIRTUALLY_FRAME" val="{&quot;height&quot;:294.05,&quot;left&quot;:459.25,&quot;top&quot;:111.55,&quot;width&quot;:252.05}"/>
</p:tagLst>
</file>

<file path=ppt/tags/tag29.xml><?xml version="1.0" encoding="utf-8"?>
<p:tagLst xmlns:p="http://schemas.openxmlformats.org/presentationml/2006/main">
  <p:tag name="KSO_WM_DIAGRAM_VIRTUALLY_FRAME" val="{&quot;height&quot;:294.05,&quot;left&quot;:459.25,&quot;top&quot;:111.55,&quot;width&quot;:252.05}"/>
</p:tagLst>
</file>

<file path=ppt/tags/tag3.xml><?xml version="1.0" encoding="utf-8"?>
<p:tagLst xmlns:p="http://schemas.openxmlformats.org/presentationml/2006/main">
  <p:tag name="KSO_WM_DIAGRAM_VIRTUALLY_FRAME" val="{&quot;height&quot;:301.3450795915329,&quot;left&quot;:341.65,&quot;top&quot;:139.3,&quot;width&quot;:798.8524409448817}"/>
</p:tagLst>
</file>

<file path=ppt/tags/tag30.xml><?xml version="1.0" encoding="utf-8"?>
<p:tagLst xmlns:p="http://schemas.openxmlformats.org/presentationml/2006/main">
  <p:tag name="KSO_WM_DIAGRAM_VIRTUALLY_FRAME" val="{&quot;height&quot;:294.05,&quot;left&quot;:459.25,&quot;top&quot;:111.55,&quot;width&quot;:252.05}"/>
</p:tagLst>
</file>

<file path=ppt/tags/tag31.xml><?xml version="1.0" encoding="utf-8"?>
<p:tagLst xmlns:p="http://schemas.openxmlformats.org/presentationml/2006/main">
  <p:tag name="KSO_WM_DIAGRAM_VIRTUALLY_FRAME" val="{&quot;height&quot;:294.05,&quot;left&quot;:459.25,&quot;top&quot;:111.55,&quot;width&quot;:252.05}"/>
</p:tagLst>
</file>

<file path=ppt/tags/tag32.xml><?xml version="1.0" encoding="utf-8"?>
<p:tagLst xmlns:p="http://schemas.openxmlformats.org/presentationml/2006/main">
  <p:tag name="KSO_WM_DIAGRAM_VIRTUALLY_FRAME" val="{&quot;height&quot;:294.05,&quot;left&quot;:459.25,&quot;top&quot;:111.55,&quot;width&quot;:252.05}"/>
</p:tagLst>
</file>

<file path=ppt/tags/tag33.xml><?xml version="1.0" encoding="utf-8"?>
<p:tagLst xmlns:p="http://schemas.openxmlformats.org/presentationml/2006/main">
  <p:tag name="KSO_WM_DIAGRAM_VIRTUALLY_FRAME" val="{&quot;height&quot;:294.05,&quot;left&quot;:459.25,&quot;top&quot;:111.55,&quot;width&quot;:252.05}"/>
</p:tagLst>
</file>

<file path=ppt/tags/tag34.xml><?xml version="1.0" encoding="utf-8"?>
<p:tagLst xmlns:p="http://schemas.openxmlformats.org/presentationml/2006/main">
  <p:tag name="KSO_WM_DIAGRAM_VIRTUALLY_FRAME" val="{&quot;height&quot;:294.05,&quot;left&quot;:459.25,&quot;top&quot;:111.55,&quot;width&quot;:252.05}"/>
</p:tagLst>
</file>

<file path=ppt/tags/tag35.xml><?xml version="1.0" encoding="utf-8"?>
<p:tagLst xmlns:p="http://schemas.openxmlformats.org/presentationml/2006/main">
  <p:tag name="KSO_WM_DIAGRAM_VIRTUALLY_FRAME" val="{&quot;height&quot;:294.05,&quot;left&quot;:459.25,&quot;top&quot;:111.55,&quot;width&quot;:252.05}"/>
</p:tagLst>
</file>

<file path=ppt/tags/tag36.xml><?xml version="1.0" encoding="utf-8"?>
<p:tagLst xmlns:p="http://schemas.openxmlformats.org/presentationml/2006/main">
  <p:tag name="KSO_WM_DIAGRAM_VIRTUALLY_FRAME" val="{&quot;height&quot;:349.8,&quot;left&quot;:459.25,&quot;top&quot;:111.55,&quot;width&quot;:429.3}"/>
</p:tagLst>
</file>

<file path=ppt/tags/tag37.xml><?xml version="1.0" encoding="utf-8"?>
<p:tagLst xmlns:p="http://schemas.openxmlformats.org/presentationml/2006/main">
  <p:tag name="KSO_WM_DIAGRAM_VIRTUALLY_FRAME" val="{&quot;height&quot;:349.8,&quot;left&quot;:459.25,&quot;top&quot;:111.55,&quot;width&quot;:429.3}"/>
</p:tagLst>
</file>

<file path=ppt/tags/tag38.xml><?xml version="1.0" encoding="utf-8"?>
<p:tagLst xmlns:p="http://schemas.openxmlformats.org/presentationml/2006/main">
  <p:tag name="KSO_WM_DIAGRAM_VIRTUALLY_FRAME" val="{&quot;height&quot;:349.8,&quot;left&quot;:459.25,&quot;top&quot;:111.55,&quot;width&quot;:429.3}"/>
</p:tagLst>
</file>

<file path=ppt/tags/tag39.xml><?xml version="1.0" encoding="utf-8"?>
<p:tagLst xmlns:p="http://schemas.openxmlformats.org/presentationml/2006/main">
  <p:tag name="KSO_WM_DIAGRAM_VIRTUALLY_FRAME" val="{&quot;height&quot;:349.8,&quot;left&quot;:459.25,&quot;top&quot;:111.55,&quot;width&quot;:429.3}"/>
</p:tagLst>
</file>

<file path=ppt/tags/tag4.xml><?xml version="1.0" encoding="utf-8"?>
<p:tagLst xmlns:p="http://schemas.openxmlformats.org/presentationml/2006/main">
  <p:tag name="KSO_WM_DIAGRAM_VIRTUALLY_FRAME" val="{&quot;height&quot;:301.3450795915329,&quot;left&quot;:341.65,&quot;top&quot;:139.3,&quot;width&quot;:798.8524409448817}"/>
</p:tagLst>
</file>

<file path=ppt/tags/tag40.xml><?xml version="1.0" encoding="utf-8"?>
<p:tagLst xmlns:p="http://schemas.openxmlformats.org/presentationml/2006/main">
  <p:tag name="KSO_WM_DIAGRAM_VIRTUALLY_FRAME" val="{&quot;height&quot;:349.8,&quot;left&quot;:459.25,&quot;top&quot;:111.55,&quot;width&quot;:429.3}"/>
</p:tagLst>
</file>

<file path=ppt/tags/tag41.xml><?xml version="1.0" encoding="utf-8"?>
<p:tagLst xmlns:p="http://schemas.openxmlformats.org/presentationml/2006/main">
  <p:tag name="KSO_WM_DIAGRAM_VIRTUALLY_FRAME" val="{&quot;height&quot;:349.8,&quot;left&quot;:459.25,&quot;top&quot;:111.55,&quot;width&quot;:429.3}"/>
</p:tagLst>
</file>

<file path=ppt/tags/tag42.xml><?xml version="1.0" encoding="utf-8"?>
<p:tagLst xmlns:p="http://schemas.openxmlformats.org/presentationml/2006/main">
  <p:tag name="KSO_WM_DIAGRAM_VIRTUALLY_FRAME" val="{&quot;height&quot;:349.8,&quot;left&quot;:459.25,&quot;top&quot;:111.55,&quot;width&quot;:429.3}"/>
</p:tagLst>
</file>

<file path=ppt/tags/tag43.xml><?xml version="1.0" encoding="utf-8"?>
<p:tagLst xmlns:p="http://schemas.openxmlformats.org/presentationml/2006/main">
  <p:tag name="KSO_WM_DIAGRAM_VIRTUALLY_FRAME" val="{&quot;height&quot;:349.8,&quot;left&quot;:459.25,&quot;top&quot;:111.55,&quot;width&quot;:429.3}"/>
</p:tagLst>
</file>

<file path=ppt/tags/tag44.xml><?xml version="1.0" encoding="utf-8"?>
<p:tagLst xmlns:p="http://schemas.openxmlformats.org/presentationml/2006/main">
  <p:tag name="KSO_WM_DIAGRAM_VIRTUALLY_FRAME" val="{&quot;height&quot;:349.8,&quot;left&quot;:459.25,&quot;top&quot;:111.55,&quot;width&quot;:429.3}"/>
</p:tagLst>
</file>

<file path=ppt/tags/tag45.xml><?xml version="1.0" encoding="utf-8"?>
<p:tagLst xmlns:p="http://schemas.openxmlformats.org/presentationml/2006/main">
  <p:tag name="KSO_WM_DIAGRAM_VIRTUALLY_FRAME" val="{&quot;height&quot;:349.8,&quot;left&quot;:459.25,&quot;top&quot;:111.55,&quot;width&quot;:429.3}"/>
</p:tagLst>
</file>

<file path=ppt/tags/tag46.xml><?xml version="1.0" encoding="utf-8"?>
<p:tagLst xmlns:p="http://schemas.openxmlformats.org/presentationml/2006/main">
  <p:tag name="KSO_WM_DIAGRAM_VIRTUALLY_FRAME" val="{&quot;height&quot;:349.8,&quot;left&quot;:459.25,&quot;top&quot;:111.55,&quot;width&quot;:429.3}"/>
</p:tagLst>
</file>

<file path=ppt/tags/tag47.xml><?xml version="1.0" encoding="utf-8"?>
<p:tagLst xmlns:p="http://schemas.openxmlformats.org/presentationml/2006/main">
  <p:tag name="KSO_WM_DIAGRAM_VIRTUALLY_FRAME" val="{&quot;height&quot;:349.8,&quot;left&quot;:459.25,&quot;top&quot;:111.55,&quot;width&quot;:429.3}"/>
</p:tagLst>
</file>

<file path=ppt/tags/tag48.xml><?xml version="1.0" encoding="utf-8"?>
<p:tagLst xmlns:p="http://schemas.openxmlformats.org/presentationml/2006/main">
  <p:tag name="KSO_WM_DIAGRAM_VIRTUALLY_FRAME" val="{&quot;height&quot;:349.8,&quot;left&quot;:459.25,&quot;top&quot;:111.55,&quot;width&quot;:429.3}"/>
</p:tagLst>
</file>

<file path=ppt/tags/tag49.xml><?xml version="1.0" encoding="utf-8"?>
<p:tagLst xmlns:p="http://schemas.openxmlformats.org/presentationml/2006/main">
  <p:tag name="KSO_WM_DIAGRAM_VIRTUALLY_FRAME" val="{&quot;height&quot;:349.8,&quot;left&quot;:459.25,&quot;top&quot;:111.55,&quot;width&quot;:429.3}"/>
</p:tagLst>
</file>

<file path=ppt/tags/tag5.xml><?xml version="1.0" encoding="utf-8"?>
<p:tagLst xmlns:p="http://schemas.openxmlformats.org/presentationml/2006/main">
  <p:tag name="KSO_WM_DIAGRAM_VIRTUALLY_FRAME" val="{&quot;height&quot;:301.3450795915329,&quot;left&quot;:341.65,&quot;top&quot;:139.3,&quot;width&quot;:798.8524409448817}"/>
</p:tagLst>
</file>

<file path=ppt/tags/tag50.xml><?xml version="1.0" encoding="utf-8"?>
<p:tagLst xmlns:p="http://schemas.openxmlformats.org/presentationml/2006/main">
  <p:tag name="KSO_WM_DIAGRAM_VIRTUALLY_FRAME" val="{&quot;height&quot;:349.8,&quot;left&quot;:459.25,&quot;top&quot;:111.55,&quot;width&quot;:429.3}"/>
</p:tagLst>
</file>

<file path=ppt/tags/tag51.xml><?xml version="1.0" encoding="utf-8"?>
<p:tagLst xmlns:p="http://schemas.openxmlformats.org/presentationml/2006/main">
  <p:tag name="KSO_WM_DIAGRAM_VIRTUALLY_FRAME" val="{&quot;height&quot;:349.8,&quot;left&quot;:459.25,&quot;top&quot;:111.55,&quot;width&quot;:429.3}"/>
</p:tagLst>
</file>

<file path=ppt/tags/tag52.xml><?xml version="1.0" encoding="utf-8"?>
<p:tagLst xmlns:p="http://schemas.openxmlformats.org/presentationml/2006/main">
  <p:tag name="KSO_WM_DIAGRAM_VIRTUALLY_FRAME" val="{&quot;height&quot;:349.8,&quot;left&quot;:459.25,&quot;top&quot;:111.55,&quot;width&quot;:429.3}"/>
</p:tagLst>
</file>

<file path=ppt/tags/tag53.xml><?xml version="1.0" encoding="utf-8"?>
<p:tagLst xmlns:p="http://schemas.openxmlformats.org/presentationml/2006/main">
  <p:tag name="KSO_WM_DIAGRAM_VIRTUALLY_FRAME" val="{&quot;height&quot;:349.8,&quot;left&quot;:459.25,&quot;top&quot;:111.55,&quot;width&quot;:429.3}"/>
</p:tagLst>
</file>

<file path=ppt/tags/tag54.xml><?xml version="1.0" encoding="utf-8"?>
<p:tagLst xmlns:p="http://schemas.openxmlformats.org/presentationml/2006/main">
  <p:tag name="KSO_WM_DIAGRAM_VIRTUALLY_FRAME" val="{&quot;height&quot;:150.55,&quot;left&quot;:52.907559055118114,&quot;top&quot;:277.4695275590551,&quot;width&quot;:832.7}"/>
</p:tagLst>
</file>

<file path=ppt/tags/tag55.xml><?xml version="1.0" encoding="utf-8"?>
<p:tagLst xmlns:p="http://schemas.openxmlformats.org/presentationml/2006/main">
  <p:tag name="KSO_WM_DIAGRAM_VIRTUALLY_FRAME" val="{&quot;height&quot;:150.55,&quot;left&quot;:52.907559055118114,&quot;top&quot;:277.4695275590551,&quot;width&quot;:832.7}"/>
</p:tagLst>
</file>

<file path=ppt/tags/tag56.xml><?xml version="1.0" encoding="utf-8"?>
<p:tagLst xmlns:p="http://schemas.openxmlformats.org/presentationml/2006/main">
  <p:tag name="KSO_WM_DIAGRAM_VIRTUALLY_FRAME" val="{&quot;height&quot;:150.55,&quot;left&quot;:52.907559055118114,&quot;top&quot;:277.4695275590551,&quot;width&quot;:832.7}"/>
</p:tagLst>
</file>

<file path=ppt/tags/tag57.xml><?xml version="1.0" encoding="utf-8"?>
<p:tagLst xmlns:p="http://schemas.openxmlformats.org/presentationml/2006/main">
  <p:tag name="KSO_WM_DIAGRAM_VIRTUALLY_FRAME" val="{&quot;height&quot;:150.55,&quot;left&quot;:52.907559055118114,&quot;top&quot;:277.4695275590551,&quot;width&quot;:832.7}"/>
</p:tagLst>
</file>

<file path=ppt/tags/tag58.xml><?xml version="1.0" encoding="utf-8"?>
<p:tagLst xmlns:p="http://schemas.openxmlformats.org/presentationml/2006/main">
  <p:tag name="KSO_WM_DIAGRAM_VIRTUALLY_FRAME" val="{&quot;height&quot;:150.55,&quot;left&quot;:52.907559055118114,&quot;top&quot;:277.4695275590551,&quot;width&quot;:832.7}"/>
</p:tagLst>
</file>

<file path=ppt/tags/tag59.xml><?xml version="1.0" encoding="utf-8"?>
<p:tagLst xmlns:p="http://schemas.openxmlformats.org/presentationml/2006/main">
  <p:tag name="KSO_WM_DIAGRAM_VIRTUALLY_FRAME" val="{&quot;height&quot;:150.55,&quot;left&quot;:52.907559055118114,&quot;top&quot;:277.4695275590551,&quot;width&quot;:832.7}"/>
</p:tagLst>
</file>

<file path=ppt/tags/tag6.xml><?xml version="1.0" encoding="utf-8"?>
<p:tagLst xmlns:p="http://schemas.openxmlformats.org/presentationml/2006/main">
  <p:tag name="KSO_WM_DIAGRAM_VIRTUALLY_FRAME" val="{&quot;height&quot;:301.3450795915329,&quot;left&quot;:341.65,&quot;top&quot;:139.3,&quot;width&quot;:798.8524409448817}"/>
</p:tagLst>
</file>

<file path=ppt/tags/tag60.xml><?xml version="1.0" encoding="utf-8"?>
<p:tagLst xmlns:p="http://schemas.openxmlformats.org/presentationml/2006/main">
  <p:tag name="KSO_WM_DIAGRAM_VIRTUALLY_FRAME" val="{&quot;height&quot;:150.55,&quot;left&quot;:52.907559055118114,&quot;top&quot;:277.4695275590551,&quot;width&quot;:832.7}"/>
</p:tagLst>
</file>

<file path=ppt/tags/tag61.xml><?xml version="1.0" encoding="utf-8"?>
<p:tagLst xmlns:p="http://schemas.openxmlformats.org/presentationml/2006/main">
  <p:tag name="KSO_WM_DIAGRAM_VIRTUALLY_FRAME" val="{&quot;height&quot;:150.55,&quot;left&quot;:52.907559055118114,&quot;top&quot;:277.4695275590551,&quot;width&quot;:832.7}"/>
</p:tagLst>
</file>

<file path=ppt/tags/tag62.xml><?xml version="1.0" encoding="utf-8"?>
<p:tagLst xmlns:p="http://schemas.openxmlformats.org/presentationml/2006/main">
  <p:tag name="KSO_WM_DIAGRAM_VIRTUALLY_FRAME" val="{&quot;height&quot;:150.55,&quot;left&quot;:52.907559055118114,&quot;top&quot;:277.4695275590551,&quot;width&quot;:832.7}"/>
</p:tagLst>
</file>

<file path=ppt/tags/tag63.xml><?xml version="1.0" encoding="utf-8"?>
<p:tagLst xmlns:p="http://schemas.openxmlformats.org/presentationml/2006/main">
  <p:tag name="KSO_WM_DIAGRAM_VIRTUALLY_FRAME" val="{&quot;height&quot;:150.55,&quot;left&quot;:52.907559055118114,&quot;top&quot;:277.4695275590551,&quot;width&quot;:832.7}"/>
</p:tagLst>
</file>

<file path=ppt/tags/tag64.xml><?xml version="1.0" encoding="utf-8"?>
<p:tagLst xmlns:p="http://schemas.openxmlformats.org/presentationml/2006/main">
  <p:tag name="KSO_WM_DIAGRAM_VIRTUALLY_FRAME" val="{&quot;height&quot;:150.55,&quot;left&quot;:52.907559055118114,&quot;top&quot;:277.4695275590551,&quot;width&quot;:832.7}"/>
</p:tagLst>
</file>

<file path=ppt/tags/tag65.xml><?xml version="1.0" encoding="utf-8"?>
<p:tagLst xmlns:p="http://schemas.openxmlformats.org/presentationml/2006/main">
  <p:tag name="KSO_WM_DIAGRAM_VIRTUALLY_FRAME" val="{&quot;height&quot;:150.55,&quot;left&quot;:52.907559055118114,&quot;top&quot;:277.4695275590551,&quot;width&quot;:832.7}"/>
</p:tagLst>
</file>

<file path=ppt/tags/tag66.xml><?xml version="1.0" encoding="utf-8"?>
<p:tagLst xmlns:p="http://schemas.openxmlformats.org/presentationml/2006/main">
  <p:tag name="KSO_WM_DIAGRAM_VIRTUALLY_FRAME" val="{&quot;height&quot;:150.55,&quot;left&quot;:52.907559055118114,&quot;top&quot;:277.4695275590551,&quot;width&quot;:832.7}"/>
</p:tagLst>
</file>

<file path=ppt/tags/tag67.xml><?xml version="1.0" encoding="utf-8"?>
<p:tagLst xmlns:p="http://schemas.openxmlformats.org/presentationml/2006/main">
  <p:tag name="KSO_WM_DIAGRAM_VIRTUALLY_FRAME" val="{&quot;height&quot;:150.55,&quot;left&quot;:52.907559055118114,&quot;top&quot;:277.4695275590551,&quot;width&quot;:832.7}"/>
</p:tagLst>
</file>

<file path=ppt/tags/tag68.xml><?xml version="1.0" encoding="utf-8"?>
<p:tagLst xmlns:p="http://schemas.openxmlformats.org/presentationml/2006/main">
  <p:tag name="KSO_WM_DIAGRAM_VIRTUALLY_FRAME" val="{&quot;height&quot;:150.55,&quot;left&quot;:52.907559055118114,&quot;top&quot;:277.4695275590551,&quot;width&quot;:832.7}"/>
</p:tagLst>
</file>

<file path=ppt/tags/tag69.xml><?xml version="1.0" encoding="utf-8"?>
<p:tagLst xmlns:p="http://schemas.openxmlformats.org/presentationml/2006/main">
  <p:tag name="KSO_WM_DIAGRAM_VIRTUALLY_FRAME" val="{&quot;height&quot;:150.55,&quot;left&quot;:52.907559055118114,&quot;top&quot;:277.4695275590551,&quot;width&quot;:832.7}"/>
</p:tagLst>
</file>

<file path=ppt/tags/tag7.xml><?xml version="1.0" encoding="utf-8"?>
<p:tagLst xmlns:p="http://schemas.openxmlformats.org/presentationml/2006/main">
  <p:tag name="KSO_WM_DIAGRAM_VIRTUALLY_FRAME" val="{&quot;height&quot;:301.3450795915329,&quot;left&quot;:341.65,&quot;top&quot;:139.3,&quot;width&quot;:798.8524409448817}"/>
</p:tagLst>
</file>

<file path=ppt/tags/tag70.xml><?xml version="1.0" encoding="utf-8"?>
<p:tagLst xmlns:p="http://schemas.openxmlformats.org/presentationml/2006/main">
  <p:tag name="KSO_WM_DIAGRAM_VIRTUALLY_FRAME" val="{&quot;height&quot;:150.55,&quot;left&quot;:52.907559055118114,&quot;top&quot;:277.4695275590551,&quot;width&quot;:832.7}"/>
</p:tagLst>
</file>

<file path=ppt/tags/tag71.xml><?xml version="1.0" encoding="utf-8"?>
<p:tagLst xmlns:p="http://schemas.openxmlformats.org/presentationml/2006/main">
  <p:tag name="KSO_WM_DIAGRAM_VIRTUALLY_FRAME" val="{&quot;height&quot;:150.55,&quot;left&quot;:52.907559055118114,&quot;top&quot;:277.4695275590551,&quot;width&quot;:832.7}"/>
</p:tagLst>
</file>

<file path=ppt/tags/tag72.xml><?xml version="1.0" encoding="utf-8"?>
<p:tagLst xmlns:p="http://schemas.openxmlformats.org/presentationml/2006/main">
  <p:tag name="KSO_WM_DIAGRAM_VIRTUALLY_FRAME" val="{&quot;height&quot;:150.55,&quot;left&quot;:52.907559055118114,&quot;top&quot;:277.4695275590551,&quot;width&quot;:832.7}"/>
</p:tagLst>
</file>

<file path=ppt/tags/tag73.xml><?xml version="1.0" encoding="utf-8"?>
<p:tagLst xmlns:p="http://schemas.openxmlformats.org/presentationml/2006/main">
  <p:tag name="KSO_WM_DIAGRAM_VIRTUALLY_FRAME" val="{&quot;height&quot;:150.55,&quot;left&quot;:52.907559055118114,&quot;top&quot;:277.4695275590551,&quot;width&quot;:832.7}"/>
</p:tagLst>
</file>

<file path=ppt/tags/tag74.xml><?xml version="1.0" encoding="utf-8"?>
<p:tagLst xmlns:p="http://schemas.openxmlformats.org/presentationml/2006/main">
  <p:tag name="KSO_WM_DIAGRAM_VIRTUALLY_FRAME" val="{&quot;height&quot;:150.55,&quot;left&quot;:52.907559055118114,&quot;top&quot;:277.4695275590551,&quot;width&quot;:832.7}"/>
</p:tagLst>
</file>

<file path=ppt/tags/tag75.xml><?xml version="1.0" encoding="utf-8"?>
<p:tagLst xmlns:p="http://schemas.openxmlformats.org/presentationml/2006/main">
  <p:tag name="KSO_WM_DIAGRAM_VIRTUALLY_FRAME" val="{&quot;height&quot;:150.55,&quot;left&quot;:52.907559055118114,&quot;top&quot;:277.4695275590551,&quot;width&quot;:832.7}"/>
</p:tagLst>
</file>

<file path=ppt/tags/tag76.xml><?xml version="1.0" encoding="utf-8"?>
<p:tagLst xmlns:p="http://schemas.openxmlformats.org/presentationml/2006/main">
  <p:tag name="KSO_WM_DIAGRAM_VIRTUALLY_FRAME" val="{&quot;height&quot;:150.55,&quot;left&quot;:52.907559055118114,&quot;top&quot;:277.4695275590551,&quot;width&quot;:832.7}"/>
</p:tagLst>
</file>

<file path=ppt/tags/tag77.xml><?xml version="1.0" encoding="utf-8"?>
<p:tagLst xmlns:p="http://schemas.openxmlformats.org/presentationml/2006/main">
  <p:tag name="KSO_WM_DIAGRAM_VIRTUALLY_FRAME" val="{&quot;height&quot;:150.55,&quot;left&quot;:52.907559055118114,&quot;top&quot;:277.4695275590551,&quot;width&quot;:832.7}"/>
</p:tagLst>
</file>

<file path=ppt/tags/tag78.xml><?xml version="1.0" encoding="utf-8"?>
<p:tagLst xmlns:p="http://schemas.openxmlformats.org/presentationml/2006/main">
  <p:tag name="KSO_WM_DIAGRAM_VIRTUALLY_FRAME" val="{&quot;height&quot;:150.55,&quot;left&quot;:52.907559055118114,&quot;top&quot;:277.4695275590551,&quot;width&quot;:832.7}"/>
</p:tagLst>
</file>

<file path=ppt/tags/tag79.xml><?xml version="1.0" encoding="utf-8"?>
<p:tagLst xmlns:p="http://schemas.openxmlformats.org/presentationml/2006/main">
  <p:tag name="KSO_WM_DIAGRAM_VIRTUALLY_FRAME" val="{&quot;height&quot;:150.55,&quot;left&quot;:52.907559055118114,&quot;top&quot;:277.4695275590551,&quot;width&quot;:832.7}"/>
</p:tagLst>
</file>

<file path=ppt/tags/tag8.xml><?xml version="1.0" encoding="utf-8"?>
<p:tagLst xmlns:p="http://schemas.openxmlformats.org/presentationml/2006/main">
  <p:tag name="KSO_WM_DIAGRAM_VIRTUALLY_FRAME" val="{&quot;height&quot;:301.3450795915329,&quot;left&quot;:341.65,&quot;top&quot;:139.3,&quot;width&quot;:798.8524409448817}"/>
</p:tagLst>
</file>

<file path=ppt/tags/tag80.xml><?xml version="1.0" encoding="utf-8"?>
<p:tagLst xmlns:p="http://schemas.openxmlformats.org/presentationml/2006/main">
  <p:tag name="KSO_WM_DIAGRAM_VIRTUALLY_FRAME" val="{&quot;height&quot;:150.55,&quot;left&quot;:52.907559055118114,&quot;top&quot;:277.4695275590551,&quot;width&quot;:832.7}"/>
</p:tagLst>
</file>

<file path=ppt/tags/tag81.xml><?xml version="1.0" encoding="utf-8"?>
<p:tagLst xmlns:p="http://schemas.openxmlformats.org/presentationml/2006/main">
  <p:tag name="KSO_WM_DIAGRAM_VIRTUALLY_FRAME" val="{&quot;height&quot;:150.55,&quot;left&quot;:52.907559055118114,&quot;top&quot;:277.4695275590551,&quot;width&quot;:832.7}"/>
</p:tagLst>
</file>

<file path=ppt/tags/tag82.xml><?xml version="1.0" encoding="utf-8"?>
<p:tagLst xmlns:p="http://schemas.openxmlformats.org/presentationml/2006/main">
  <p:tag name="KSO_WM_DIAGRAM_VIRTUALLY_FRAME" val="{&quot;height&quot;:150.55,&quot;left&quot;:52.907559055118114,&quot;top&quot;:277.4695275590551,&quot;width&quot;:832.7}"/>
</p:tagLst>
</file>

<file path=ppt/tags/tag83.xml><?xml version="1.0" encoding="utf-8"?>
<p:tagLst xmlns:p="http://schemas.openxmlformats.org/presentationml/2006/main">
  <p:tag name="KSO_WM_DIAGRAM_VIRTUALLY_FRAME" val="{&quot;height&quot;:150.55,&quot;left&quot;:52.907559055118114,&quot;top&quot;:277.4695275590551,&quot;width&quot;:832.7}"/>
</p:tagLst>
</file>

<file path=ppt/tags/tag84.xml><?xml version="1.0" encoding="utf-8"?>
<p:tagLst xmlns:p="http://schemas.openxmlformats.org/presentationml/2006/main">
  <p:tag name="KSO_WM_DIAGRAM_VIRTUALLY_FRAME" val="{&quot;height&quot;:150.55,&quot;left&quot;:52.907559055118114,&quot;top&quot;:277.4695275590551,&quot;width&quot;:832.7}"/>
</p:tagLst>
</file>

<file path=ppt/tags/tag85.xml><?xml version="1.0" encoding="utf-8"?>
<p:tagLst xmlns:p="http://schemas.openxmlformats.org/presentationml/2006/main">
  <p:tag name="KSO_WM_DIAGRAM_VIRTUALLY_FRAME" val="{&quot;height&quot;:150.55,&quot;left&quot;:52.907559055118114,&quot;top&quot;:277.4695275590551,&quot;width&quot;:832.7}"/>
</p:tagLst>
</file>

<file path=ppt/tags/tag86.xml><?xml version="1.0" encoding="utf-8"?>
<p:tagLst xmlns:p="http://schemas.openxmlformats.org/presentationml/2006/main">
  <p:tag name="KSO_WM_DIAGRAM_VIRTUALLY_FRAME" val="{&quot;height&quot;:266.5731496062992,&quot;left&quot;:76.50393700787401,&quot;top&quot;:136.54503937007874,&quot;width&quot;:672.396062992126}"/>
</p:tagLst>
</file>

<file path=ppt/tags/tag87.xml><?xml version="1.0" encoding="utf-8"?>
<p:tagLst xmlns:p="http://schemas.openxmlformats.org/presentationml/2006/main">
  <p:tag name="KSO_WM_DIAGRAM_VIRTUALLY_FRAME" val="{&quot;height&quot;:266.5731496062992,&quot;left&quot;:76.50393700787401,&quot;top&quot;:136.54503937007874,&quot;width&quot;:672.396062992126}"/>
</p:tagLst>
</file>

<file path=ppt/tags/tag88.xml><?xml version="1.0" encoding="utf-8"?>
<p:tagLst xmlns:p="http://schemas.openxmlformats.org/presentationml/2006/main">
  <p:tag name="KSO_WM_DIAGRAM_VIRTUALLY_FRAME" val="{&quot;height&quot;:266.5731496062992,&quot;left&quot;:76.50393700787401,&quot;top&quot;:136.54503937007874,&quot;width&quot;:672.396062992126}"/>
</p:tagLst>
</file>

<file path=ppt/tags/tag89.xml><?xml version="1.0" encoding="utf-8"?>
<p:tagLst xmlns:p="http://schemas.openxmlformats.org/presentationml/2006/main">
  <p:tag name="KSO_WM_DIAGRAM_VIRTUALLY_FRAME" val="{&quot;height&quot;:266.5731496062992,&quot;left&quot;:76.50393700787401,&quot;top&quot;:136.54503937007874,&quot;width&quot;:672.396062992126}"/>
</p:tagLst>
</file>

<file path=ppt/tags/tag9.xml><?xml version="1.0" encoding="utf-8"?>
<p:tagLst xmlns:p="http://schemas.openxmlformats.org/presentationml/2006/main">
  <p:tag name="KSO_WM_DIAGRAM_VIRTUALLY_FRAME" val="{&quot;height&quot;:301.3450795915329,&quot;left&quot;:341.65,&quot;top&quot;:139.3,&quot;width&quot;:798.8524409448817}"/>
</p:tagLst>
</file>

<file path=ppt/tags/tag90.xml><?xml version="1.0" encoding="utf-8"?>
<p:tagLst xmlns:p="http://schemas.openxmlformats.org/presentationml/2006/main">
  <p:tag name="KSO_WM_DIAGRAM_VIRTUALLY_FRAME" val="{&quot;height&quot;:266.5731496062992,&quot;left&quot;:76.50393700787401,&quot;top&quot;:136.54503937007874,&quot;width&quot;:672.396062992126}"/>
</p:tagLst>
</file>

<file path=ppt/tags/tag91.xml><?xml version="1.0" encoding="utf-8"?>
<p:tagLst xmlns:p="http://schemas.openxmlformats.org/presentationml/2006/main">
  <p:tag name="KSO_WM_DIAGRAM_VIRTUALLY_FRAME" val="{&quot;height&quot;:266.5731496062992,&quot;left&quot;:76.50393700787401,&quot;top&quot;:136.54503937007874,&quot;width&quot;:672.396062992126}"/>
</p:tagLst>
</file>

<file path=ppt/tags/tag92.xml><?xml version="1.0" encoding="utf-8"?>
<p:tagLst xmlns:p="http://schemas.openxmlformats.org/presentationml/2006/main">
  <p:tag name="KSO_WM_DIAGRAM_VIRTUALLY_FRAME" val="{&quot;height&quot;:266.5731496062992,&quot;left&quot;:76.50393700787401,&quot;top&quot;:136.54503937007874,&quot;width&quot;:672.396062992126}"/>
</p:tagLst>
</file>

<file path=ppt/tags/tag93.xml><?xml version="1.0" encoding="utf-8"?>
<p:tagLst xmlns:p="http://schemas.openxmlformats.org/presentationml/2006/main">
  <p:tag name="KSO_WM_DIAGRAM_VIRTUALLY_FRAME" val="{&quot;height&quot;:266.5731496062992,&quot;left&quot;:76.50393700787401,&quot;top&quot;:136.54503937007874,&quot;width&quot;:672.396062992126}"/>
</p:tagLst>
</file>

<file path=ppt/tags/tag94.xml><?xml version="1.0" encoding="utf-8"?>
<p:tagLst xmlns:p="http://schemas.openxmlformats.org/presentationml/2006/main">
  <p:tag name="KSO_WM_DIAGRAM_VIRTUALLY_FRAME" val="{&quot;height&quot;:266.5731496062992,&quot;left&quot;:76.50393700787401,&quot;top&quot;:136.54503937007874,&quot;width&quot;:672.396062992126}"/>
</p:tagLst>
</file>

<file path=ppt/tags/tag95.xml><?xml version="1.0" encoding="utf-8"?>
<p:tagLst xmlns:p="http://schemas.openxmlformats.org/presentationml/2006/main">
  <p:tag name="KSO_WM_DIAGRAM_VIRTUALLY_FRAME" val="{&quot;height&quot;:266.5731496062992,&quot;left&quot;:76.50393700787401,&quot;top&quot;:136.54503937007874,&quot;width&quot;:672.396062992126}"/>
</p:tagLst>
</file>

<file path=ppt/tags/tag96.xml><?xml version="1.0" encoding="utf-8"?>
<p:tagLst xmlns:p="http://schemas.openxmlformats.org/presentationml/2006/main">
  <p:tag name="KSO_WM_DIAGRAM_VIRTUALLY_FRAME" val="{&quot;height&quot;:266.5731496062992,&quot;left&quot;:76.50393700787401,&quot;top&quot;:136.54503937007874,&quot;width&quot;:672.396062992126}"/>
</p:tagLst>
</file>

<file path=ppt/tags/tag97.xml><?xml version="1.0" encoding="utf-8"?>
<p:tagLst xmlns:p="http://schemas.openxmlformats.org/presentationml/2006/main">
  <p:tag name="KSO_WM_DIAGRAM_VIRTUALLY_FRAME" val="{&quot;height&quot;:266.5731496062992,&quot;left&quot;:76.50393700787401,&quot;top&quot;:136.54503937007874,&quot;width&quot;:672.396062992126}"/>
</p:tagLst>
</file>

<file path=ppt/tags/tag98.xml><?xml version="1.0" encoding="utf-8"?>
<p:tagLst xmlns:p="http://schemas.openxmlformats.org/presentationml/2006/main">
  <p:tag name="KSO_WM_DIAGRAM_VIRTUALLY_FRAME" val="{&quot;height&quot;:266.5731496062992,&quot;left&quot;:76.50393700787401,&quot;top&quot;:136.54503937007874,&quot;width&quot;:672.396062992126}"/>
</p:tagLst>
</file>

<file path=ppt/tags/tag99.xml><?xml version="1.0" encoding="utf-8"?>
<p:tagLst xmlns:p="http://schemas.openxmlformats.org/presentationml/2006/main">
  <p:tag name="KSO_WM_DIAGRAM_VIRTUALLY_FRAME" val="{&quot;height&quot;:266.5731496062992,&quot;left&quot;:76.50393700787401,&quot;top&quot;:136.54503937007874,&quot;width&quot;:672.396062992126}"/>
</p:tagLst>
</file>

<file path=ppt/theme/theme1.xml><?xml version="1.0" encoding="utf-8"?>
<a:theme xmlns:a="http://schemas.openxmlformats.org/drawingml/2006/main" name="Office 主题​​">
  <a:themeElements>
    <a:clrScheme name="自定义 1269">
      <a:dk1>
        <a:sysClr val="windowText" lastClr="000000"/>
      </a:dk1>
      <a:lt1>
        <a:sysClr val="window" lastClr="FFFFFF"/>
      </a:lt1>
      <a:dk2>
        <a:srgbClr val="44546A"/>
      </a:dk2>
      <a:lt2>
        <a:srgbClr val="E7E6E6"/>
      </a:lt2>
      <a:accent1>
        <a:srgbClr val="48844B"/>
      </a:accent1>
      <a:accent2>
        <a:srgbClr val="54BFB1"/>
      </a:accent2>
      <a:accent3>
        <a:srgbClr val="48844B"/>
      </a:accent3>
      <a:accent4>
        <a:srgbClr val="54BFB1"/>
      </a:accent4>
      <a:accent5>
        <a:srgbClr val="48844B"/>
      </a:accent5>
      <a:accent6>
        <a:srgbClr val="54BFB1"/>
      </a:accent6>
      <a:hlink>
        <a:srgbClr val="48844B"/>
      </a:hlink>
      <a:folHlink>
        <a:srgbClr val="7F7F7F"/>
      </a:folHlink>
    </a:clrScheme>
    <a:fontScheme name="自定义 1">
      <a:majorFont>
        <a:latin typeface="阿里巴巴普惠体 Medium"/>
        <a:ea typeface="阿里巴巴普惠体 Medium"/>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5070</Words>
  <Application>WPS 演示</Application>
  <PresentationFormat>宽屏</PresentationFormat>
  <Paragraphs>330</Paragraphs>
  <Slides>29</Slides>
  <Notes>26</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29</vt:i4>
      </vt:variant>
    </vt:vector>
  </HeadingPairs>
  <TitlesOfParts>
    <vt:vector size="44" baseType="lpstr">
      <vt:lpstr>Arial</vt:lpstr>
      <vt:lpstr>宋体</vt:lpstr>
      <vt:lpstr>Wingdings</vt:lpstr>
      <vt:lpstr>思源黑体 CN Regular</vt:lpstr>
      <vt:lpstr>思源宋体 CN</vt:lpstr>
      <vt:lpstr>思源宋体 CN Heavy</vt:lpstr>
      <vt:lpstr>微软雅黑</vt:lpstr>
      <vt:lpstr>Arial Unicode MS</vt:lpstr>
      <vt:lpstr>等线</vt:lpstr>
      <vt:lpstr>Noto Sans S Chinese Light</vt:lpstr>
      <vt:lpstr>Calibri</vt:lpstr>
      <vt:lpstr>楷体</vt:lpstr>
      <vt:lpstr>字魂105号-简雅黑</vt:lpstr>
      <vt:lpstr>黑体</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P R 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Windows User</dc:creator>
  <cp:lastModifiedBy>雪城</cp:lastModifiedBy>
  <cp:revision>190</cp:revision>
  <dcterms:created xsi:type="dcterms:W3CDTF">2022-05-16T06:03:00Z</dcterms:created>
  <dcterms:modified xsi:type="dcterms:W3CDTF">2025-02-26T05:10:19Z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A1B2C9392D4E4BB4B4C697D4A9370156_12</vt:lpwstr>
  </property>
  <property fmtid="{D5CDD505-2E9C-101B-9397-08002B2CF9AE}" pid="3" name="KSOProductBuildVer">
    <vt:lpwstr>2052-12.1.0.20305</vt:lpwstr>
  </property>
</Properties>
</file>